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notesMasterIdLst>
    <p:notesMasterId r:id="rId30"/>
  </p:notesMasterIdLst>
  <p:sldIdLst>
    <p:sldId id="366" r:id="rId2"/>
    <p:sldId id="334" r:id="rId3"/>
    <p:sldId id="368" r:id="rId4"/>
    <p:sldId id="378" r:id="rId5"/>
    <p:sldId id="335" r:id="rId6"/>
    <p:sldId id="369" r:id="rId7"/>
    <p:sldId id="372" r:id="rId8"/>
    <p:sldId id="373" r:id="rId9"/>
    <p:sldId id="374" r:id="rId10"/>
    <p:sldId id="379" r:id="rId11"/>
    <p:sldId id="375" r:id="rId12"/>
    <p:sldId id="380" r:id="rId13"/>
    <p:sldId id="377" r:id="rId14"/>
    <p:sldId id="376" r:id="rId15"/>
    <p:sldId id="338" r:id="rId16"/>
    <p:sldId id="381" r:id="rId17"/>
    <p:sldId id="382" r:id="rId18"/>
    <p:sldId id="367" r:id="rId19"/>
    <p:sldId id="383" r:id="rId20"/>
    <p:sldId id="385" r:id="rId21"/>
    <p:sldId id="386" r:id="rId22"/>
    <p:sldId id="387" r:id="rId23"/>
    <p:sldId id="388" r:id="rId24"/>
    <p:sldId id="389" r:id="rId25"/>
    <p:sldId id="390" r:id="rId26"/>
    <p:sldId id="391" r:id="rId27"/>
    <p:sldId id="392" r:id="rId28"/>
    <p:sldId id="365"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32DBCE-620E-4453-A90A-B1F1C8034A58}" type="datetimeFigureOut">
              <a:rPr lang="ru-RU" smtClean="0"/>
              <a:t>07.12.2021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3B2838-352F-4D2C-9F34-E53EAAF26EF0}" type="slidenum">
              <a:rPr lang="ru-RU" smtClean="0"/>
              <a:t>‹#›</a:t>
            </a:fld>
            <a:endParaRPr lang="ru-RU"/>
          </a:p>
        </p:txBody>
      </p:sp>
    </p:spTree>
    <p:extLst>
      <p:ext uri="{BB962C8B-B14F-4D97-AF65-F5344CB8AC3E}">
        <p14:creationId xmlns:p14="http://schemas.microsoft.com/office/powerpoint/2010/main" val="371365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a:defRPr/>
            </a:pPr>
            <a:fld id="{D1046B2E-B651-481D-90B7-957618DCB0A4}" type="datetimeFigureOut">
              <a:rPr lang="ru-RU" smtClean="0">
                <a:solidFill>
                  <a:prstClr val="black">
                    <a:lumMod val="50000"/>
                    <a:lumOff val="50000"/>
                  </a:prstClr>
                </a:solidFill>
              </a:rPr>
              <a:pPr>
                <a:defRPr/>
              </a:pPr>
              <a:t>07.12.2021</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pPr>
              <a:defRPr/>
            </a:pPr>
            <a:fld id="{6DDFEDA7-C969-4B6F-B682-FEFB8446CBEE}"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208394"/>
      </p:ext>
    </p:extLst>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0A42599E-AE13-4DE4-AD86-8CEAB42B7FA2}" type="datetimeFigureOut">
              <a:rPr lang="ru-RU" smtClean="0">
                <a:solidFill>
                  <a:prstClr val="black">
                    <a:lumMod val="50000"/>
                    <a:lumOff val="50000"/>
                  </a:prstClr>
                </a:solidFill>
              </a:rPr>
              <a:pPr>
                <a:defRPr/>
              </a:pPr>
              <a:t>07.12.2021</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pPr>
              <a:defRPr/>
            </a:pPr>
            <a:fld id="{88A4B19E-03DB-4FC0-9A72-054B53DE0E32}"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528827306"/>
      </p:ext>
    </p:extLst>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DB4FE7A5-06AB-4DE0-BA3F-9C9249250468}" type="datetimeFigureOut">
              <a:rPr lang="ru-RU" smtClean="0">
                <a:solidFill>
                  <a:prstClr val="black">
                    <a:lumMod val="50000"/>
                    <a:lumOff val="50000"/>
                  </a:prstClr>
                </a:solidFill>
              </a:rPr>
              <a:pPr>
                <a:defRPr/>
              </a:pPr>
              <a:t>07.12.2021</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pPr>
              <a:defRPr/>
            </a:pPr>
            <a:fld id="{BB30286A-A47E-4617-8760-9CFF8CE867C5}"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01824975"/>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F0DE2C0D-BF9D-4B95-981A-9FD29E911D16}" type="datetimeFigureOut">
              <a:rPr lang="ru-RU" smtClean="0">
                <a:solidFill>
                  <a:prstClr val="black">
                    <a:lumMod val="50000"/>
                    <a:lumOff val="50000"/>
                  </a:prstClr>
                </a:solidFill>
              </a:rPr>
              <a:pPr>
                <a:defRPr/>
              </a:pPr>
              <a:t>07.12.2021</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pPr>
              <a:defRPr/>
            </a:pPr>
            <a:fld id="{C8DF978B-94A3-4A68-B239-77D708137AA1}"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556554036"/>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5193623E-F500-488A-995E-F8BB8B50BF90}" type="datetimeFigureOut">
              <a:rPr lang="ru-RU" smtClean="0">
                <a:solidFill>
                  <a:prstClr val="black">
                    <a:lumMod val="50000"/>
                    <a:lumOff val="50000"/>
                  </a:prstClr>
                </a:solidFill>
              </a:rPr>
              <a:pPr>
                <a:defRPr/>
              </a:pPr>
              <a:t>07.12.2021</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pPr>
              <a:defRPr/>
            </a:pPr>
            <a:fld id="{55770950-685B-4781-992D-BD59EA0FB726}"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4241926"/>
      </p:ext>
    </p:extLst>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a:defRPr/>
            </a:pPr>
            <a:fld id="{A403B1F8-3D3C-49D8-8588-5CFA1D9D232A}" type="datetimeFigureOut">
              <a:rPr lang="ru-RU" smtClean="0">
                <a:solidFill>
                  <a:prstClr val="black">
                    <a:lumMod val="50000"/>
                    <a:lumOff val="50000"/>
                  </a:prstClr>
                </a:solidFill>
              </a:rPr>
              <a:pPr>
                <a:defRPr/>
              </a:pPr>
              <a:t>07.12.2021</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pPr>
              <a:defRPr/>
            </a:pPr>
            <a:fld id="{116882CA-54D1-46FA-9650-295802A7F2A9}"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973316683"/>
      </p:ext>
    </p:extLst>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22960" y="2582334"/>
            <a:ext cx="3703320" cy="32867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63440" y="2582334"/>
            <a:ext cx="3703320" cy="32867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pPr>
              <a:defRPr/>
            </a:pPr>
            <a:fld id="{734A07DE-AB56-4FF6-982B-0EF4DABE1A64}" type="datetimeFigureOut">
              <a:rPr lang="ru-RU" smtClean="0">
                <a:solidFill>
                  <a:prstClr val="black">
                    <a:lumMod val="50000"/>
                    <a:lumOff val="50000"/>
                  </a:prstClr>
                </a:solidFill>
              </a:rPr>
              <a:pPr>
                <a:defRPr/>
              </a:pPr>
              <a:t>07.12.2021</a:t>
            </a:fld>
            <a:endParaRPr lang="ru-RU">
              <a:solidFill>
                <a:prstClr val="black">
                  <a:lumMod val="50000"/>
                  <a:lumOff val="50000"/>
                </a:prstClr>
              </a:solidFill>
            </a:endParaRPr>
          </a:p>
        </p:txBody>
      </p:sp>
      <p:sp>
        <p:nvSpPr>
          <p:cNvPr id="8" name="Footer Placeholder 7"/>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pPr>
              <a:defRPr/>
            </a:pPr>
            <a:fld id="{8EB93F93-681A-4A7D-8BF6-DA019AD07ED2}"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321006659"/>
      </p:ext>
    </p:extLst>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a:defRPr/>
            </a:pPr>
            <a:fld id="{30BE6A53-F533-40AB-AE78-89EA31DB294B}" type="datetimeFigureOut">
              <a:rPr lang="ru-RU" smtClean="0">
                <a:solidFill>
                  <a:prstClr val="black">
                    <a:lumMod val="50000"/>
                    <a:lumOff val="50000"/>
                  </a:prstClr>
                </a:solidFill>
              </a:rPr>
              <a:pPr>
                <a:defRPr/>
              </a:pPr>
              <a:t>07.12.2021</a:t>
            </a:fld>
            <a:endParaRPr lang="ru-RU">
              <a:solidFill>
                <a:prstClr val="black">
                  <a:lumMod val="50000"/>
                  <a:lumOff val="50000"/>
                </a:prstClr>
              </a:solidFill>
            </a:endParaRPr>
          </a:p>
        </p:txBody>
      </p:sp>
      <p:sp>
        <p:nvSpPr>
          <p:cNvPr id="4" name="Footer Placeholder 3"/>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pPr>
              <a:defRPr/>
            </a:pPr>
            <a:fld id="{0E84E812-0B94-4DF7-B4CC-75A70230E78A}"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807975072"/>
      </p:ext>
    </p:extLst>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2F5B7819-DB77-45EB-9CB4-F7F8E828AB13}" type="datetimeFigureOut">
              <a:rPr lang="ru-RU" smtClean="0">
                <a:solidFill>
                  <a:prstClr val="black">
                    <a:lumMod val="50000"/>
                    <a:lumOff val="50000"/>
                  </a:prstClr>
                </a:solidFill>
              </a:rPr>
              <a:pPr>
                <a:defRPr/>
              </a:pPr>
              <a:t>07.12.2021</a:t>
            </a:fld>
            <a:endParaRPr lang="ru-RU">
              <a:solidFill>
                <a:prstClr val="black">
                  <a:lumMod val="50000"/>
                  <a:lumOff val="50000"/>
                </a:prstClr>
              </a:solidFil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ru-RU">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pPr>
              <a:defRPr/>
            </a:pPr>
            <a:fld id="{7CC3772F-3992-478F-837F-667E334BBE43}"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4066842183"/>
      </p:ext>
    </p:extLst>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D8343BFB-1CA0-4BC5-833D-E2B5F9D72BDA}" type="datetimeFigureOut">
              <a:rPr lang="ru-RU" smtClean="0">
                <a:solidFill>
                  <a:prstClr val="black">
                    <a:lumMod val="50000"/>
                    <a:lumOff val="50000"/>
                  </a:prstClr>
                </a:solidFill>
              </a:rPr>
              <a:pPr>
                <a:defRPr/>
              </a:pPr>
              <a:t>07.12.2021</a:t>
            </a:fld>
            <a:endParaRPr lang="ru-RU">
              <a:solidFill>
                <a:prstClr val="black">
                  <a:lumMod val="50000"/>
                  <a:lumOff val="50000"/>
                </a:prstClr>
              </a:solidFill>
            </a:endParaRP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5E0B5106-5338-4BBE-ACF6-3A056FE6862B}"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583899534"/>
      </p:ext>
    </p:extLst>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41A8A284-1200-43FC-A13C-CEFB09CBFD8A}" type="datetimeFigureOut">
              <a:rPr lang="ru-RU" smtClean="0">
                <a:solidFill>
                  <a:prstClr val="black">
                    <a:lumMod val="50000"/>
                    <a:lumOff val="50000"/>
                  </a:prstClr>
                </a:solidFill>
              </a:rPr>
              <a:pPr>
                <a:defRPr/>
              </a:pPr>
              <a:t>07.12.2021</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pPr>
              <a:defRPr/>
            </a:pPr>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pPr>
              <a:defRPr/>
            </a:pPr>
            <a:fld id="{8511A484-91F0-4849-BBC1-F5DFF617D370}" type="slidenum">
              <a:rPr lang="ru-RU" smtClean="0">
                <a:solidFill>
                  <a:prstClr val="black">
                    <a:lumMod val="50000"/>
                    <a:lumOff val="50000"/>
                  </a:prstClr>
                </a:solidFill>
              </a:rPr>
              <a:pPr>
                <a:def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663667236"/>
      </p:ext>
    </p:extLst>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fontAlgn="base">
              <a:spcBef>
                <a:spcPct val="0"/>
              </a:spcBef>
              <a:spcAft>
                <a:spcPct val="0"/>
              </a:spcAft>
              <a:defRPr/>
            </a:pPr>
            <a:fld id="{A2D462D2-30C2-45DA-955E-6B2BA8885008}" type="datetimeFigureOut">
              <a:rPr lang="ru-RU" smtClean="0">
                <a:solidFill>
                  <a:prstClr val="black">
                    <a:lumMod val="50000"/>
                    <a:lumOff val="50000"/>
                  </a:prstClr>
                </a:solidFill>
                <a:latin typeface="Arial" charset="0"/>
              </a:rPr>
              <a:pPr fontAlgn="base">
                <a:spcBef>
                  <a:spcPct val="0"/>
                </a:spcBef>
                <a:spcAft>
                  <a:spcPct val="0"/>
                </a:spcAft>
                <a:defRPr/>
              </a:pPr>
              <a:t>07.12.2021</a:t>
            </a:fld>
            <a:endParaRPr lang="ru-RU">
              <a:solidFill>
                <a:prstClr val="black">
                  <a:lumMod val="50000"/>
                  <a:lumOff val="50000"/>
                </a:prstClr>
              </a:solidFill>
              <a:latin typeface="Arial" charset="0"/>
            </a:endParaRP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fontAlgn="base">
              <a:spcBef>
                <a:spcPct val="0"/>
              </a:spcBef>
              <a:spcAft>
                <a:spcPct val="0"/>
              </a:spcAft>
              <a:defRPr/>
            </a:pPr>
            <a:endParaRPr lang="ru-RU">
              <a:solidFill>
                <a:prstClr val="black">
                  <a:lumMod val="50000"/>
                  <a:lumOff val="50000"/>
                </a:prstClr>
              </a:solidFill>
              <a:latin typeface="Arial" charset="0"/>
            </a:endParaRP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fontAlgn="base">
              <a:spcBef>
                <a:spcPct val="0"/>
              </a:spcBef>
              <a:spcAft>
                <a:spcPct val="0"/>
              </a:spcAft>
              <a:defRPr/>
            </a:pPr>
            <a:fld id="{E666240C-55CE-43CC-889B-DBFEE1C71BB9}" type="slidenum">
              <a:rPr lang="ru-RU" smtClean="0">
                <a:solidFill>
                  <a:prstClr val="black">
                    <a:lumMod val="50000"/>
                    <a:lumOff val="50000"/>
                  </a:prstClr>
                </a:solidFill>
                <a:latin typeface="Arial" charset="0"/>
              </a:rPr>
              <a:pPr fontAlgn="base">
                <a:spcBef>
                  <a:spcPct val="0"/>
                </a:spcBef>
                <a:spcAft>
                  <a:spcPct val="0"/>
                </a:spcAft>
                <a:defRPr/>
              </a:pPr>
              <a:t>‹#›</a:t>
            </a:fld>
            <a:endParaRPr lang="ru-RU">
              <a:solidFill>
                <a:prstClr val="black">
                  <a:lumMod val="50000"/>
                  <a:lumOff val="50000"/>
                </a:prstClr>
              </a:solidFill>
              <a:latin typeface="Arial" charset="0"/>
            </a:endParaRP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512391"/>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ransition spd="slow">
    <p:wheel spokes="1"/>
  </p:transition>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260648"/>
            <a:ext cx="8352928" cy="612068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anchor="ctr"/>
          <a:lstStyle/>
          <a:p>
            <a:pPr algn="ctr">
              <a:spcAft>
                <a:spcPts val="0"/>
              </a:spcAft>
            </a:pPr>
            <a:r>
              <a:rPr lang="ru-RU" sz="2200" b="1" dirty="0">
                <a:solidFill>
                  <a:srgbClr val="002060"/>
                </a:solidFill>
                <a:latin typeface="Times New Roman" pitchFamily="18" charset="0"/>
                <a:cs typeface="Times New Roman" pitchFamily="18" charset="0"/>
              </a:rPr>
              <a:t>ЎЗБЕКИСТОН РЕСПУБЛИКАСИ </a:t>
            </a:r>
          </a:p>
          <a:p>
            <a:pPr algn="ctr">
              <a:spcAft>
                <a:spcPts val="0"/>
              </a:spcAft>
            </a:pPr>
            <a:r>
              <a:rPr lang="ru-RU" sz="2200" b="1" dirty="0">
                <a:solidFill>
                  <a:srgbClr val="002060"/>
                </a:solidFill>
                <a:latin typeface="Times New Roman" pitchFamily="18" charset="0"/>
                <a:cs typeface="Times New Roman" pitchFamily="18" charset="0"/>
              </a:rPr>
              <a:t>БОШ ПРОКУРАТУРАСИ АКАДЕМИЯСИ</a:t>
            </a:r>
            <a:endParaRPr lang="uz-Cyrl-UZ" sz="2200" b="1" dirty="0">
              <a:solidFill>
                <a:srgbClr val="002060"/>
              </a:solidFill>
              <a:latin typeface="Times New Roman" pitchFamily="18" charset="0"/>
              <a:cs typeface="Times New Roman" pitchFamily="18" charset="0"/>
            </a:endParaRPr>
          </a:p>
          <a:p>
            <a:pPr algn="ctr">
              <a:spcAft>
                <a:spcPts val="0"/>
              </a:spcAft>
            </a:pPr>
            <a:br>
              <a:rPr lang="ru-RU" sz="2200" b="1" dirty="0">
                <a:solidFill>
                  <a:srgbClr val="002060"/>
                </a:solidFill>
                <a:effectLst/>
                <a:latin typeface="Times New Roman" pitchFamily="18" charset="0"/>
                <a:cs typeface="Times New Roman" pitchFamily="18" charset="0"/>
              </a:rPr>
            </a:br>
            <a:r>
              <a:rPr lang="ru-RU" sz="2200" b="1" dirty="0">
                <a:solidFill>
                  <a:srgbClr val="002060"/>
                </a:solidFill>
                <a:effectLst>
                  <a:reflection blurRad="6350" stA="55000" endA="300" endPos="45500" dir="5400000" sy="-100000" algn="bl" rotWithShape="0"/>
                </a:effectLst>
                <a:latin typeface="Times New Roman" pitchFamily="18" charset="0"/>
                <a:cs typeface="Times New Roman" pitchFamily="18" charset="0"/>
              </a:rPr>
              <a:t> </a:t>
            </a:r>
            <a:br>
              <a:rPr lang="ru-RU" sz="2200" b="1" dirty="0">
                <a:solidFill>
                  <a:srgbClr val="002060"/>
                </a:solidFill>
                <a:effectLst>
                  <a:reflection blurRad="6350" stA="55000" endA="300" endPos="45500" dir="5400000" sy="-100000" algn="bl" rotWithShape="0"/>
                </a:effectLst>
                <a:latin typeface="Times New Roman" pitchFamily="18" charset="0"/>
                <a:cs typeface="Times New Roman" pitchFamily="18" charset="0"/>
              </a:rPr>
            </a:br>
            <a:r>
              <a:rPr lang="uz-Cyrl-UZ" sz="2000" b="1" dirty="0">
                <a:solidFill>
                  <a:srgbClr val="002060"/>
                </a:solidFill>
                <a:latin typeface="Times New Roman"/>
                <a:ea typeface="Calibri"/>
              </a:rPr>
              <a:t>МАМАСИДДИҚОВ МУЗАФФАРЖОН МУСАЖОНОВИЧ</a:t>
            </a:r>
          </a:p>
          <a:p>
            <a:pPr algn="ctr">
              <a:spcAft>
                <a:spcPts val="0"/>
              </a:spcAft>
            </a:pPr>
            <a:r>
              <a:rPr lang="uz-Cyrl-UZ" sz="2000" b="1" dirty="0">
                <a:solidFill>
                  <a:srgbClr val="002060"/>
                </a:solidFill>
                <a:effectLst/>
                <a:latin typeface="Times New Roman"/>
                <a:cs typeface="Times New Roman" pitchFamily="18" charset="0"/>
              </a:rPr>
              <a:t>юридик фанлар доктори, профессор</a:t>
            </a:r>
            <a:r>
              <a:rPr lang="ru-RU" sz="2000" b="1" dirty="0">
                <a:solidFill>
                  <a:srgbClr val="002060"/>
                </a:solidFill>
                <a:effectLst>
                  <a:reflection blurRad="6350" stA="55000" endA="300" endPos="45500" dir="5400000" sy="-100000" algn="bl" rotWithShape="0"/>
                </a:effectLst>
                <a:latin typeface="Times New Roman" pitchFamily="18" charset="0"/>
                <a:cs typeface="Times New Roman" pitchFamily="18" charset="0"/>
              </a:rPr>
              <a:t> </a:t>
            </a:r>
            <a:r>
              <a:rPr lang="uz-Cyrl-UZ" sz="2200" b="1" dirty="0">
                <a:solidFill>
                  <a:srgbClr val="002060"/>
                </a:solidFill>
                <a:effectLst>
                  <a:reflection blurRad="6350" stA="55000" endA="300" endPos="45500" dir="5400000" sy="-100000" algn="bl" rotWithShape="0"/>
                </a:effectLst>
                <a:latin typeface="Times New Roman" pitchFamily="18" charset="0"/>
                <a:cs typeface="Times New Roman" pitchFamily="18" charset="0"/>
              </a:rPr>
              <a:t> </a:t>
            </a:r>
            <a:br>
              <a:rPr lang="ru-RU" sz="2200" b="1" dirty="0">
                <a:solidFill>
                  <a:srgbClr val="002060"/>
                </a:solidFill>
                <a:effectLst>
                  <a:reflection blurRad="6350" stA="55000" endA="300" endPos="45500" dir="5400000" sy="-100000" algn="bl" rotWithShape="0"/>
                </a:effectLst>
                <a:latin typeface="Times New Roman" pitchFamily="18" charset="0"/>
                <a:cs typeface="Times New Roman" pitchFamily="18" charset="0"/>
              </a:rPr>
            </a:br>
            <a:endParaRPr lang="ru-RU" sz="2200" b="1" dirty="0">
              <a:solidFill>
                <a:srgbClr val="002060"/>
              </a:solidFill>
              <a:effectLst>
                <a:reflection blurRad="6350" stA="55000" endA="300" endPos="45500" dir="5400000" sy="-100000" algn="bl" rotWithShape="0"/>
              </a:effectLst>
              <a:latin typeface="Times New Roman" pitchFamily="18" charset="0"/>
              <a:cs typeface="Times New Roman" pitchFamily="18" charset="0"/>
            </a:endParaRPr>
          </a:p>
          <a:p>
            <a:pPr algn="ctr">
              <a:spcAft>
                <a:spcPts val="0"/>
              </a:spcAft>
            </a:pPr>
            <a:endParaRPr lang="ru-RU" sz="2200" b="1" dirty="0">
              <a:solidFill>
                <a:srgbClr val="002060"/>
              </a:solidFill>
              <a:effectLst>
                <a:reflection blurRad="6350" stA="55000" endA="300" endPos="45500" dir="5400000" sy="-100000" algn="bl" rotWithShape="0"/>
              </a:effectLst>
              <a:latin typeface="Times New Roman" pitchFamily="18" charset="0"/>
              <a:ea typeface="Calibri"/>
              <a:cs typeface="Times New Roman" pitchFamily="18" charset="0"/>
            </a:endParaRPr>
          </a:p>
          <a:p>
            <a:pPr algn="ctr">
              <a:spcAft>
                <a:spcPts val="0"/>
              </a:spcAft>
            </a:pPr>
            <a:r>
              <a:rPr lang="uz-Cyrl-UZ" sz="2400" b="1" dirty="0">
                <a:solidFill>
                  <a:srgbClr val="002060"/>
                </a:solidFill>
                <a:effectLst/>
                <a:latin typeface="Times New Roman"/>
                <a:ea typeface="Calibri"/>
                <a:cs typeface="Times New Roman"/>
              </a:rPr>
              <a:t>Тадқиқот ишларининг самарадорлигини оширишга </a:t>
            </a:r>
          </a:p>
          <a:p>
            <a:pPr algn="ctr">
              <a:spcAft>
                <a:spcPts val="0"/>
              </a:spcAft>
            </a:pPr>
            <a:r>
              <a:rPr lang="uz-Cyrl-UZ" sz="2400" b="1" dirty="0">
                <a:solidFill>
                  <a:srgbClr val="002060"/>
                </a:solidFill>
                <a:effectLst/>
                <a:latin typeface="Times New Roman"/>
                <a:ea typeface="Calibri"/>
              </a:rPr>
              <a:t>оид мақолаларни тайёрлаш бўйича талаблар</a:t>
            </a:r>
            <a:r>
              <a:rPr lang="uz-Cyrl-UZ" sz="2200" b="1" dirty="0">
                <a:solidFill>
                  <a:srgbClr val="002060"/>
                </a:solidFill>
                <a:effectLst>
                  <a:reflection blurRad="6350" stA="55000" endA="300" endPos="45500" dir="5400000" sy="-100000" algn="bl" rotWithShape="0"/>
                </a:effectLst>
                <a:latin typeface="Times New Roman" pitchFamily="18" charset="0"/>
                <a:cs typeface="Times New Roman" pitchFamily="18" charset="0"/>
              </a:rPr>
              <a:t> </a:t>
            </a:r>
            <a:br>
              <a:rPr lang="ru-RU" sz="2200" b="1" dirty="0">
                <a:solidFill>
                  <a:srgbClr val="002060"/>
                </a:solidFill>
                <a:effectLst>
                  <a:reflection blurRad="6350" stA="55000" endA="300" endPos="45500" dir="5400000" sy="-100000" algn="bl" rotWithShape="0"/>
                </a:effectLst>
                <a:latin typeface="Times New Roman" pitchFamily="18" charset="0"/>
                <a:cs typeface="Times New Roman" pitchFamily="18" charset="0"/>
              </a:rPr>
            </a:br>
            <a:endParaRPr lang="ru-RU" sz="2200" b="1" dirty="0">
              <a:solidFill>
                <a:srgbClr val="002060"/>
              </a:solidFill>
              <a:effectLst>
                <a:reflection blurRad="6350" stA="55000" endA="300" endPos="45500" dir="5400000" sy="-100000" algn="bl" rotWithShape="0"/>
              </a:effectLst>
              <a:latin typeface="Times New Roman" pitchFamily="18" charset="0"/>
              <a:cs typeface="Times New Roman" pitchFamily="18" charset="0"/>
            </a:endParaRPr>
          </a:p>
          <a:p>
            <a:pPr algn="ctr">
              <a:spcAft>
                <a:spcPts val="0"/>
              </a:spcAft>
            </a:pPr>
            <a:endParaRPr lang="ru-RU" sz="2200" b="1" dirty="0">
              <a:solidFill>
                <a:srgbClr val="002060"/>
              </a:solidFill>
              <a:effectLst>
                <a:reflection blurRad="6350" stA="55000" endA="300" endPos="45500" dir="5400000" sy="-100000" algn="bl" rotWithShape="0"/>
              </a:effectLst>
              <a:latin typeface="Times New Roman" pitchFamily="18" charset="0"/>
              <a:cs typeface="Times New Roman" pitchFamily="18" charset="0"/>
            </a:endParaRPr>
          </a:p>
          <a:p>
            <a:pPr algn="ctr">
              <a:spcAft>
                <a:spcPts val="0"/>
              </a:spcAft>
            </a:pPr>
            <a:r>
              <a:rPr lang="uz-Cyrl-UZ" sz="2200" b="1" dirty="0">
                <a:solidFill>
                  <a:srgbClr val="002060"/>
                </a:solidFill>
                <a:latin typeface="Times New Roman" pitchFamily="18" charset="0"/>
                <a:cs typeface="Times New Roman" pitchFamily="18" charset="0"/>
              </a:rPr>
              <a:t>ТОШКЕНТ– 2021</a:t>
            </a:r>
            <a:endParaRPr lang="ru-RU" b="1" dirty="0">
              <a:solidFill>
                <a:srgbClr val="002060"/>
              </a:solidFill>
            </a:endParaRPr>
          </a:p>
        </p:txBody>
      </p:sp>
    </p:spTree>
    <p:extLst>
      <p:ext uri="{BB962C8B-B14F-4D97-AF65-F5344CB8AC3E}">
        <p14:creationId xmlns:p14="http://schemas.microsoft.com/office/powerpoint/2010/main" val="266294540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animEffect transition="in" filter="fade">
                                      <p:cBhvr>
                                        <p:cTn id="9"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16632"/>
            <a:ext cx="8856984" cy="792088"/>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400" b="1" dirty="0">
                <a:solidFill>
                  <a:srgbClr val="002060"/>
                </a:solidFill>
                <a:latin typeface="Times New Roman"/>
                <a:ea typeface="Calibri"/>
              </a:rPr>
              <a:t>ТЕЗИСЛАРДА ҚУЙИДАГИ 3 ТА САВОЛГА ЖАВОБ БЎЛИШИ КЕРАК:</a:t>
            </a:r>
            <a:endParaRPr lang="ru-RU" sz="2400" b="1" dirty="0">
              <a:solidFill>
                <a:srgbClr val="002060"/>
              </a:solidFill>
              <a:latin typeface="Times New Roman" pitchFamily="18" charset="0"/>
              <a:cs typeface="Times New Roman" pitchFamily="18" charset="0"/>
            </a:endParaRPr>
          </a:p>
        </p:txBody>
      </p:sp>
      <p:sp>
        <p:nvSpPr>
          <p:cNvPr id="6" name="Скругленный прямоугольник 5"/>
          <p:cNvSpPr/>
          <p:nvPr/>
        </p:nvSpPr>
        <p:spPr>
          <a:xfrm>
            <a:off x="229136" y="1301144"/>
            <a:ext cx="8856984" cy="1296144"/>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400" b="1" i="1" dirty="0">
                <a:solidFill>
                  <a:srgbClr val="002060"/>
                </a:solidFill>
                <a:latin typeface="Times New Roman"/>
                <a:ea typeface="Calibri"/>
              </a:rPr>
              <a:t>Нима ўрганилди</a:t>
            </a:r>
            <a:r>
              <a:rPr lang="ru-RU" sz="2400" b="1" i="1" dirty="0">
                <a:solidFill>
                  <a:srgbClr val="002060"/>
                </a:solidFill>
                <a:latin typeface="Times New Roman"/>
                <a:ea typeface="Calibri"/>
              </a:rPr>
              <a:t>?</a:t>
            </a:r>
            <a:r>
              <a:rPr lang="ru-RU" sz="2400" dirty="0">
                <a:solidFill>
                  <a:srgbClr val="002060"/>
                </a:solidFill>
                <a:latin typeface="Times New Roman"/>
                <a:ea typeface="Calibri"/>
              </a:rPr>
              <a:t> (</a:t>
            </a:r>
            <a:r>
              <a:rPr lang="uz-Cyrl-UZ" sz="2400" dirty="0">
                <a:solidFill>
                  <a:srgbClr val="002060"/>
                </a:solidFill>
                <a:latin typeface="Times New Roman"/>
                <a:ea typeface="Calibri"/>
              </a:rPr>
              <a:t>тадқиқотнинг муаммоли масалаларини қўйиш</a:t>
            </a:r>
            <a:r>
              <a:rPr lang="ru-RU" sz="2400" dirty="0">
                <a:solidFill>
                  <a:srgbClr val="002060"/>
                </a:solidFill>
                <a:latin typeface="Times New Roman"/>
                <a:ea typeface="Calibri"/>
              </a:rPr>
              <a:t>, </a:t>
            </a:r>
            <a:r>
              <a:rPr lang="uz-Cyrl-UZ" sz="2400" dirty="0">
                <a:solidFill>
                  <a:srgbClr val="002060"/>
                </a:solidFill>
                <a:latin typeface="Times New Roman"/>
                <a:ea typeface="Calibri"/>
              </a:rPr>
              <a:t>унинг долзарблигини қисқача асослаш, илмий янгилиги</a:t>
            </a:r>
            <a:r>
              <a:rPr lang="ru-RU" sz="2400" dirty="0">
                <a:solidFill>
                  <a:srgbClr val="002060"/>
                </a:solidFill>
                <a:latin typeface="Times New Roman"/>
                <a:ea typeface="Calibri"/>
              </a:rPr>
              <a:t>, </a:t>
            </a:r>
            <a:r>
              <a:rPr lang="uz-Cyrl-UZ" sz="2400" dirty="0">
                <a:solidFill>
                  <a:srgbClr val="002060"/>
                </a:solidFill>
                <a:latin typeface="Times New Roman"/>
                <a:ea typeface="Calibri"/>
              </a:rPr>
              <a:t>назарий ва амалий аҳамиятини очиб бериши керак</a:t>
            </a:r>
            <a:r>
              <a:rPr lang="ru-RU" sz="2400" dirty="0">
                <a:solidFill>
                  <a:srgbClr val="002060"/>
                </a:solidFill>
                <a:latin typeface="Times New Roman"/>
                <a:ea typeface="Calibri"/>
              </a:rPr>
              <a:t>).</a:t>
            </a:r>
            <a:endParaRPr lang="ru-RU" sz="2400" dirty="0">
              <a:solidFill>
                <a:srgbClr val="002060"/>
              </a:solidFill>
              <a:effectLst/>
              <a:latin typeface="Calibri"/>
              <a:ea typeface="Calibri"/>
              <a:cs typeface="Times New Roman"/>
            </a:endParaRPr>
          </a:p>
        </p:txBody>
      </p:sp>
      <p:sp>
        <p:nvSpPr>
          <p:cNvPr id="11" name="Стрелка вниз 10"/>
          <p:cNvSpPr/>
          <p:nvPr/>
        </p:nvSpPr>
        <p:spPr>
          <a:xfrm>
            <a:off x="4445907" y="908720"/>
            <a:ext cx="288032" cy="43204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5" name="Скругленный прямоугольник 4"/>
          <p:cNvSpPr/>
          <p:nvPr/>
        </p:nvSpPr>
        <p:spPr>
          <a:xfrm>
            <a:off x="179512" y="3140968"/>
            <a:ext cx="8856984" cy="2520280"/>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400" b="1" i="1" dirty="0">
                <a:solidFill>
                  <a:srgbClr val="002060"/>
                </a:solidFill>
                <a:latin typeface="Times New Roman"/>
                <a:ea typeface="Calibri"/>
              </a:rPr>
              <a:t>Қандай ўрганилди</a:t>
            </a:r>
            <a:r>
              <a:rPr lang="ru-RU" sz="2400" b="1" i="1" dirty="0">
                <a:solidFill>
                  <a:srgbClr val="002060"/>
                </a:solidFill>
                <a:latin typeface="Times New Roman"/>
                <a:ea typeface="Calibri"/>
              </a:rPr>
              <a:t>? </a:t>
            </a:r>
            <a:r>
              <a:rPr lang="ru-RU" sz="2400" dirty="0">
                <a:solidFill>
                  <a:srgbClr val="002060"/>
                </a:solidFill>
                <a:latin typeface="Times New Roman"/>
                <a:ea typeface="Calibri"/>
              </a:rPr>
              <a:t>(</a:t>
            </a:r>
            <a:r>
              <a:rPr lang="uz-Cyrl-UZ" sz="2400" dirty="0">
                <a:solidFill>
                  <a:srgbClr val="002060"/>
                </a:solidFill>
                <a:latin typeface="Times New Roman"/>
                <a:ea typeface="Calibri"/>
              </a:rPr>
              <a:t>тадқиқотнинг қисқача услуби баён этилади: масалан, воқеа ва ҳодисаларни чуқур таҳлил этиш, улардан хулосалар чиқариш, ҳуқуқни қўллаш амалиёти ходимлари билан сўровномалар ўтказиш, қиёсий-ҳуқуқий, мантиқий, тарихий таҳлил, миллий нормаларни шарҳлаш, статистик маълумотлар ҳамда ҳуқуқни қўллаш амалиётига оид материалларни умумлаштириш ва ҳ.к.</a:t>
            </a:r>
            <a:r>
              <a:rPr lang="ru-RU" sz="2400" dirty="0">
                <a:solidFill>
                  <a:srgbClr val="002060"/>
                </a:solidFill>
                <a:latin typeface="Times New Roman"/>
                <a:ea typeface="Calibri"/>
              </a:rPr>
              <a:t>).</a:t>
            </a:r>
            <a:endParaRPr lang="ru-RU" sz="2400" dirty="0">
              <a:solidFill>
                <a:srgbClr val="002060"/>
              </a:solidFill>
              <a:effectLst/>
              <a:latin typeface="Calibri"/>
              <a:ea typeface="Calibri"/>
              <a:cs typeface="Times New Roman"/>
            </a:endParaRPr>
          </a:p>
        </p:txBody>
      </p:sp>
      <p:sp>
        <p:nvSpPr>
          <p:cNvPr id="7" name="Стрелка вниз 6"/>
          <p:cNvSpPr/>
          <p:nvPr/>
        </p:nvSpPr>
        <p:spPr>
          <a:xfrm>
            <a:off x="4445907" y="2708920"/>
            <a:ext cx="288032" cy="43204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8" name="Скругленный прямоугольник 7"/>
          <p:cNvSpPr/>
          <p:nvPr/>
        </p:nvSpPr>
        <p:spPr>
          <a:xfrm>
            <a:off x="179512" y="6165304"/>
            <a:ext cx="8856984" cy="504056"/>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400" b="1" i="1" dirty="0">
                <a:solidFill>
                  <a:srgbClr val="002060"/>
                </a:solidFill>
                <a:latin typeface="Times New Roman"/>
                <a:ea typeface="Calibri"/>
              </a:rPr>
              <a:t>Қандай натижалар қўлга киритилган</a:t>
            </a:r>
            <a:r>
              <a:rPr lang="ru-RU" sz="2400" b="1" i="1" dirty="0">
                <a:solidFill>
                  <a:srgbClr val="002060"/>
                </a:solidFill>
                <a:latin typeface="Times New Roman"/>
                <a:ea typeface="Calibri"/>
              </a:rPr>
              <a:t>? </a:t>
            </a:r>
            <a:r>
              <a:rPr lang="ru-RU" sz="2400" dirty="0">
                <a:solidFill>
                  <a:srgbClr val="002060"/>
                </a:solidFill>
                <a:latin typeface="Times New Roman"/>
                <a:ea typeface="Calibri"/>
              </a:rPr>
              <a:t>(</a:t>
            </a:r>
            <a:r>
              <a:rPr lang="uz-Cyrl-UZ" sz="2400" dirty="0">
                <a:solidFill>
                  <a:srgbClr val="002060"/>
                </a:solidFill>
                <a:latin typeface="Times New Roman"/>
                <a:ea typeface="Calibri"/>
              </a:rPr>
              <a:t>асосий хулосалар</a:t>
            </a:r>
            <a:r>
              <a:rPr lang="ru-RU" sz="2400" dirty="0">
                <a:solidFill>
                  <a:srgbClr val="002060"/>
                </a:solidFill>
                <a:latin typeface="Times New Roman"/>
                <a:ea typeface="Calibri"/>
              </a:rPr>
              <a:t>).</a:t>
            </a:r>
            <a:endParaRPr lang="ru-RU" sz="2400" dirty="0">
              <a:solidFill>
                <a:srgbClr val="002060"/>
              </a:solidFill>
              <a:effectLst/>
              <a:latin typeface="Calibri"/>
              <a:ea typeface="Calibri"/>
              <a:cs typeface="Times New Roman"/>
            </a:endParaRPr>
          </a:p>
        </p:txBody>
      </p:sp>
      <p:sp>
        <p:nvSpPr>
          <p:cNvPr id="9" name="Стрелка вниз 8"/>
          <p:cNvSpPr/>
          <p:nvPr/>
        </p:nvSpPr>
        <p:spPr>
          <a:xfrm>
            <a:off x="4445907" y="5697252"/>
            <a:ext cx="288032" cy="43204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4196868517"/>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53"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3500"/>
                            </p:stCondLst>
                            <p:childTnLst>
                              <p:par>
                                <p:cTn id="15" presetID="6" presetClass="entr" presetSubtype="3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out)">
                                      <p:cBhvr>
                                        <p:cTn id="17" dur="3000"/>
                                        <p:tgtEl>
                                          <p:spTgt spid="6"/>
                                        </p:tgtEl>
                                      </p:cBhvr>
                                    </p:animEffect>
                                  </p:childTnLst>
                                </p:cTn>
                              </p:par>
                            </p:childTnLst>
                          </p:cTn>
                        </p:par>
                        <p:par>
                          <p:cTn id="18" fill="hold">
                            <p:stCondLst>
                              <p:cond delay="6500"/>
                            </p:stCondLst>
                            <p:childTnLst>
                              <p:par>
                                <p:cTn id="19" presetID="53" presetClass="entr" presetSubtype="16"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par>
                          <p:cTn id="24" fill="hold">
                            <p:stCondLst>
                              <p:cond delay="7000"/>
                            </p:stCondLst>
                            <p:childTnLst>
                              <p:par>
                                <p:cTn id="25" presetID="6" presetClass="entr" presetSubtype="32"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ircle(out)">
                                      <p:cBhvr>
                                        <p:cTn id="27" dur="3000"/>
                                        <p:tgtEl>
                                          <p:spTgt spid="5"/>
                                        </p:tgtEl>
                                      </p:cBhvr>
                                    </p:animEffect>
                                  </p:childTnLst>
                                </p:cTn>
                              </p:par>
                            </p:childTnLst>
                          </p:cTn>
                        </p:par>
                        <p:par>
                          <p:cTn id="28" fill="hold">
                            <p:stCondLst>
                              <p:cond delay="10000"/>
                            </p:stCondLst>
                            <p:childTnLst>
                              <p:par>
                                <p:cTn id="29" presetID="53"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par>
                          <p:cTn id="34" fill="hold">
                            <p:stCondLst>
                              <p:cond delay="10500"/>
                            </p:stCondLst>
                            <p:childTnLst>
                              <p:par>
                                <p:cTn id="35" presetID="6" presetClass="entr" presetSubtype="32"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ircle(out)">
                                      <p:cBhvr>
                                        <p:cTn id="37"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16632"/>
            <a:ext cx="8856984" cy="504056"/>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400" b="1" dirty="0">
                <a:solidFill>
                  <a:srgbClr val="002060"/>
                </a:solidFill>
                <a:latin typeface="Times New Roman"/>
                <a:ea typeface="Calibri"/>
              </a:rPr>
              <a:t>МАҚОЛАНИ ҚАЧОН ЁЗИШ КЕРАК</a:t>
            </a:r>
            <a:r>
              <a:rPr lang="ru-RU" sz="2400" b="1" dirty="0">
                <a:solidFill>
                  <a:srgbClr val="002060"/>
                </a:solidFill>
                <a:latin typeface="Times New Roman"/>
                <a:ea typeface="Calibri"/>
              </a:rPr>
              <a:t>?</a:t>
            </a:r>
            <a:endParaRPr lang="ru-RU" sz="2400" b="1" dirty="0">
              <a:solidFill>
                <a:srgbClr val="002060"/>
              </a:solidFill>
              <a:latin typeface="Times New Roman" pitchFamily="18" charset="0"/>
              <a:cs typeface="Times New Roman" pitchFamily="18" charset="0"/>
            </a:endParaRPr>
          </a:p>
        </p:txBody>
      </p:sp>
      <p:sp>
        <p:nvSpPr>
          <p:cNvPr id="6" name="Скругленный прямоугольник 5"/>
          <p:cNvSpPr/>
          <p:nvPr/>
        </p:nvSpPr>
        <p:spPr>
          <a:xfrm>
            <a:off x="179512" y="1052736"/>
            <a:ext cx="8856984" cy="1440160"/>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400" dirty="0">
                <a:latin typeface="Times New Roman"/>
                <a:ea typeface="Calibri"/>
              </a:rPr>
              <a:t>      </a:t>
            </a:r>
            <a:r>
              <a:rPr lang="uz-Cyrl-UZ" sz="2400" dirty="0">
                <a:solidFill>
                  <a:srgbClr val="002060"/>
                </a:solidFill>
                <a:latin typeface="Times New Roman"/>
                <a:ea typeface="Calibri"/>
              </a:rPr>
              <a:t>Қачонки, муаллиф томонидан илмий жамоатчилик учун қизиқарли бўлган натижалар аниқлангудек бўлса, деб жавоб бериш мумкин. </a:t>
            </a:r>
            <a:endParaRPr lang="ru-RU" sz="2400" dirty="0">
              <a:solidFill>
                <a:srgbClr val="002060"/>
              </a:solidFill>
              <a:effectLst/>
              <a:latin typeface="Calibri"/>
              <a:ea typeface="Calibri"/>
              <a:cs typeface="Times New Roman"/>
            </a:endParaRPr>
          </a:p>
        </p:txBody>
      </p:sp>
      <p:sp>
        <p:nvSpPr>
          <p:cNvPr id="11" name="Стрелка вниз 10"/>
          <p:cNvSpPr/>
          <p:nvPr/>
        </p:nvSpPr>
        <p:spPr>
          <a:xfrm>
            <a:off x="4445907" y="620688"/>
            <a:ext cx="288032" cy="43204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pic>
        <p:nvPicPr>
          <p:cNvPr id="2050" name="Picture 2" descr="H:\images (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048" y="2996952"/>
            <a:ext cx="2299720" cy="208823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H:\images (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2996952"/>
            <a:ext cx="2448272" cy="21050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images (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6" y="2996952"/>
            <a:ext cx="2581275" cy="2050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1288478"/>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53"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3500"/>
                            </p:stCondLst>
                            <p:childTnLst>
                              <p:par>
                                <p:cTn id="15" presetID="6" presetClass="entr" presetSubtype="3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out)">
                                      <p:cBhvr>
                                        <p:cTn id="17" dur="3000"/>
                                        <p:tgtEl>
                                          <p:spTgt spid="6"/>
                                        </p:tgtEl>
                                      </p:cBhvr>
                                    </p:animEffect>
                                  </p:childTnLst>
                                </p:cTn>
                              </p:par>
                            </p:childTnLst>
                          </p:cTn>
                        </p:par>
                        <p:par>
                          <p:cTn id="18" fill="hold">
                            <p:stCondLst>
                              <p:cond delay="6500"/>
                            </p:stCondLst>
                            <p:childTnLst>
                              <p:par>
                                <p:cTn id="19" presetID="53" presetClass="entr" presetSubtype="16" fill="hold" nodeType="afterEffect">
                                  <p:stCondLst>
                                    <p:cond delay="0"/>
                                  </p:stCondLst>
                                  <p:childTnLst>
                                    <p:set>
                                      <p:cBhvr>
                                        <p:cTn id="20" dur="1" fill="hold">
                                          <p:stCondLst>
                                            <p:cond delay="0"/>
                                          </p:stCondLst>
                                        </p:cTn>
                                        <p:tgtEl>
                                          <p:spTgt spid="2050"/>
                                        </p:tgtEl>
                                        <p:attrNameLst>
                                          <p:attrName>style.visibility</p:attrName>
                                        </p:attrNameLst>
                                      </p:cBhvr>
                                      <p:to>
                                        <p:strVal val="visible"/>
                                      </p:to>
                                    </p:set>
                                    <p:anim calcmode="lin" valueType="num">
                                      <p:cBhvr>
                                        <p:cTn id="21" dur="3000" fill="hold"/>
                                        <p:tgtEl>
                                          <p:spTgt spid="2050"/>
                                        </p:tgtEl>
                                        <p:attrNameLst>
                                          <p:attrName>ppt_w</p:attrName>
                                        </p:attrNameLst>
                                      </p:cBhvr>
                                      <p:tavLst>
                                        <p:tav tm="0">
                                          <p:val>
                                            <p:fltVal val="0"/>
                                          </p:val>
                                        </p:tav>
                                        <p:tav tm="100000">
                                          <p:val>
                                            <p:strVal val="#ppt_w"/>
                                          </p:val>
                                        </p:tav>
                                      </p:tavLst>
                                    </p:anim>
                                    <p:anim calcmode="lin" valueType="num">
                                      <p:cBhvr>
                                        <p:cTn id="22" dur="3000" fill="hold"/>
                                        <p:tgtEl>
                                          <p:spTgt spid="2050"/>
                                        </p:tgtEl>
                                        <p:attrNameLst>
                                          <p:attrName>ppt_h</p:attrName>
                                        </p:attrNameLst>
                                      </p:cBhvr>
                                      <p:tavLst>
                                        <p:tav tm="0">
                                          <p:val>
                                            <p:fltVal val="0"/>
                                          </p:val>
                                        </p:tav>
                                        <p:tav tm="100000">
                                          <p:val>
                                            <p:strVal val="#ppt_h"/>
                                          </p:val>
                                        </p:tav>
                                      </p:tavLst>
                                    </p:anim>
                                    <p:animEffect transition="in" filter="fade">
                                      <p:cBhvr>
                                        <p:cTn id="23" dur="3000"/>
                                        <p:tgtEl>
                                          <p:spTgt spid="2050"/>
                                        </p:tgtEl>
                                      </p:cBhvr>
                                    </p:animEffect>
                                  </p:childTnLst>
                                </p:cTn>
                              </p:par>
                            </p:childTnLst>
                          </p:cTn>
                        </p:par>
                        <p:par>
                          <p:cTn id="24" fill="hold">
                            <p:stCondLst>
                              <p:cond delay="9500"/>
                            </p:stCondLst>
                            <p:childTnLst>
                              <p:par>
                                <p:cTn id="25" presetID="31" presetClass="entr" presetSubtype="0" fill="hold" nodeType="afterEffect">
                                  <p:stCondLst>
                                    <p:cond delay="0"/>
                                  </p:stCondLst>
                                  <p:childTnLst>
                                    <p:set>
                                      <p:cBhvr>
                                        <p:cTn id="26" dur="1" fill="hold">
                                          <p:stCondLst>
                                            <p:cond delay="0"/>
                                          </p:stCondLst>
                                        </p:cTn>
                                        <p:tgtEl>
                                          <p:spTgt spid="2051"/>
                                        </p:tgtEl>
                                        <p:attrNameLst>
                                          <p:attrName>style.visibility</p:attrName>
                                        </p:attrNameLst>
                                      </p:cBhvr>
                                      <p:to>
                                        <p:strVal val="visible"/>
                                      </p:to>
                                    </p:set>
                                    <p:anim calcmode="lin" valueType="num">
                                      <p:cBhvr>
                                        <p:cTn id="27" dur="3000" fill="hold"/>
                                        <p:tgtEl>
                                          <p:spTgt spid="2051"/>
                                        </p:tgtEl>
                                        <p:attrNameLst>
                                          <p:attrName>ppt_w</p:attrName>
                                        </p:attrNameLst>
                                      </p:cBhvr>
                                      <p:tavLst>
                                        <p:tav tm="0">
                                          <p:val>
                                            <p:fltVal val="0"/>
                                          </p:val>
                                        </p:tav>
                                        <p:tav tm="100000">
                                          <p:val>
                                            <p:strVal val="#ppt_w"/>
                                          </p:val>
                                        </p:tav>
                                      </p:tavLst>
                                    </p:anim>
                                    <p:anim calcmode="lin" valueType="num">
                                      <p:cBhvr>
                                        <p:cTn id="28" dur="3000" fill="hold"/>
                                        <p:tgtEl>
                                          <p:spTgt spid="2051"/>
                                        </p:tgtEl>
                                        <p:attrNameLst>
                                          <p:attrName>ppt_h</p:attrName>
                                        </p:attrNameLst>
                                      </p:cBhvr>
                                      <p:tavLst>
                                        <p:tav tm="0">
                                          <p:val>
                                            <p:fltVal val="0"/>
                                          </p:val>
                                        </p:tav>
                                        <p:tav tm="100000">
                                          <p:val>
                                            <p:strVal val="#ppt_h"/>
                                          </p:val>
                                        </p:tav>
                                      </p:tavLst>
                                    </p:anim>
                                    <p:anim calcmode="lin" valueType="num">
                                      <p:cBhvr>
                                        <p:cTn id="29" dur="3000" fill="hold"/>
                                        <p:tgtEl>
                                          <p:spTgt spid="2051"/>
                                        </p:tgtEl>
                                        <p:attrNameLst>
                                          <p:attrName>style.rotation</p:attrName>
                                        </p:attrNameLst>
                                      </p:cBhvr>
                                      <p:tavLst>
                                        <p:tav tm="0">
                                          <p:val>
                                            <p:fltVal val="90"/>
                                          </p:val>
                                        </p:tav>
                                        <p:tav tm="100000">
                                          <p:val>
                                            <p:fltVal val="0"/>
                                          </p:val>
                                        </p:tav>
                                      </p:tavLst>
                                    </p:anim>
                                    <p:animEffect transition="in" filter="fade">
                                      <p:cBhvr>
                                        <p:cTn id="30" dur="3000"/>
                                        <p:tgtEl>
                                          <p:spTgt spid="2051"/>
                                        </p:tgtEl>
                                      </p:cBhvr>
                                    </p:animEffect>
                                  </p:childTnLst>
                                </p:cTn>
                              </p:par>
                            </p:childTnLst>
                          </p:cTn>
                        </p:par>
                        <p:par>
                          <p:cTn id="31" fill="hold">
                            <p:stCondLst>
                              <p:cond delay="12500"/>
                            </p:stCondLst>
                            <p:childTnLst>
                              <p:par>
                                <p:cTn id="32" presetID="53" presetClass="entr" presetSubtype="16" fill="hold" nodeType="afterEffect">
                                  <p:stCondLst>
                                    <p:cond delay="0"/>
                                  </p:stCondLst>
                                  <p:childTnLst>
                                    <p:set>
                                      <p:cBhvr>
                                        <p:cTn id="33" dur="1" fill="hold">
                                          <p:stCondLst>
                                            <p:cond delay="0"/>
                                          </p:stCondLst>
                                        </p:cTn>
                                        <p:tgtEl>
                                          <p:spTgt spid="2052"/>
                                        </p:tgtEl>
                                        <p:attrNameLst>
                                          <p:attrName>style.visibility</p:attrName>
                                        </p:attrNameLst>
                                      </p:cBhvr>
                                      <p:to>
                                        <p:strVal val="visible"/>
                                      </p:to>
                                    </p:set>
                                    <p:anim calcmode="lin" valueType="num">
                                      <p:cBhvr>
                                        <p:cTn id="34" dur="3000" fill="hold"/>
                                        <p:tgtEl>
                                          <p:spTgt spid="2052"/>
                                        </p:tgtEl>
                                        <p:attrNameLst>
                                          <p:attrName>ppt_w</p:attrName>
                                        </p:attrNameLst>
                                      </p:cBhvr>
                                      <p:tavLst>
                                        <p:tav tm="0">
                                          <p:val>
                                            <p:fltVal val="0"/>
                                          </p:val>
                                        </p:tav>
                                        <p:tav tm="100000">
                                          <p:val>
                                            <p:strVal val="#ppt_w"/>
                                          </p:val>
                                        </p:tav>
                                      </p:tavLst>
                                    </p:anim>
                                    <p:anim calcmode="lin" valueType="num">
                                      <p:cBhvr>
                                        <p:cTn id="35" dur="3000" fill="hold"/>
                                        <p:tgtEl>
                                          <p:spTgt spid="2052"/>
                                        </p:tgtEl>
                                        <p:attrNameLst>
                                          <p:attrName>ppt_h</p:attrName>
                                        </p:attrNameLst>
                                      </p:cBhvr>
                                      <p:tavLst>
                                        <p:tav tm="0">
                                          <p:val>
                                            <p:fltVal val="0"/>
                                          </p:val>
                                        </p:tav>
                                        <p:tav tm="100000">
                                          <p:val>
                                            <p:strVal val="#ppt_h"/>
                                          </p:val>
                                        </p:tav>
                                      </p:tavLst>
                                    </p:anim>
                                    <p:animEffect transition="in" filter="fade">
                                      <p:cBhvr>
                                        <p:cTn id="36" dur="3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16632"/>
            <a:ext cx="885698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400" b="1" dirty="0">
                <a:solidFill>
                  <a:srgbClr val="002060"/>
                </a:solidFill>
                <a:latin typeface="Times New Roman"/>
                <a:ea typeface="Calibri"/>
              </a:rPr>
              <a:t>МАҚОЛАНИ ЁЗИШ УЧУН АСОС БЎЛУВЧИ НАТИЖАЛАР ҚУЙИДАГИ ЙЎЛЛАР ОРҚАЛИ АНИҚЛАНАДИ:</a:t>
            </a:r>
            <a:endParaRPr lang="ru-RU" sz="2400" b="1" dirty="0">
              <a:solidFill>
                <a:srgbClr val="002060"/>
              </a:solidFill>
              <a:latin typeface="Times New Roman" pitchFamily="18" charset="0"/>
              <a:cs typeface="Times New Roman" pitchFamily="18" charset="0"/>
            </a:endParaRPr>
          </a:p>
        </p:txBody>
      </p:sp>
      <p:sp>
        <p:nvSpPr>
          <p:cNvPr id="6" name="Скругленный прямоугольник 5"/>
          <p:cNvSpPr/>
          <p:nvPr/>
        </p:nvSpPr>
        <p:spPr>
          <a:xfrm>
            <a:off x="148235" y="1340768"/>
            <a:ext cx="8856984" cy="504056"/>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400" dirty="0">
                <a:solidFill>
                  <a:srgbClr val="002060"/>
                </a:solidFill>
                <a:latin typeface="Times New Roman"/>
                <a:ea typeface="Calibri"/>
              </a:rPr>
              <a:t>илмий тадқиқотлар; </a:t>
            </a:r>
            <a:endParaRPr lang="ru-RU" sz="2400" dirty="0">
              <a:solidFill>
                <a:srgbClr val="002060"/>
              </a:solidFill>
              <a:effectLst/>
              <a:latin typeface="Calibri"/>
              <a:ea typeface="Calibri"/>
              <a:cs typeface="Times New Roman"/>
            </a:endParaRPr>
          </a:p>
        </p:txBody>
      </p:sp>
      <p:sp>
        <p:nvSpPr>
          <p:cNvPr id="11" name="Стрелка вниз 10"/>
          <p:cNvSpPr/>
          <p:nvPr/>
        </p:nvSpPr>
        <p:spPr>
          <a:xfrm>
            <a:off x="4445907" y="836712"/>
            <a:ext cx="288032" cy="43204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8" name="Скругленный прямоугольник 7"/>
          <p:cNvSpPr/>
          <p:nvPr/>
        </p:nvSpPr>
        <p:spPr>
          <a:xfrm>
            <a:off x="179512" y="2276872"/>
            <a:ext cx="885698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400" dirty="0">
                <a:solidFill>
                  <a:srgbClr val="002060"/>
                </a:solidFill>
                <a:latin typeface="Times New Roman"/>
                <a:ea typeface="Calibri"/>
              </a:rPr>
              <a:t>хорижий давлатлар қонунчилик тажрибасини қиёсий-ҳуқуқий таҳлил қилиш;</a:t>
            </a:r>
            <a:endParaRPr lang="ru-RU" sz="2400" dirty="0">
              <a:solidFill>
                <a:srgbClr val="002060"/>
              </a:solidFill>
              <a:effectLst/>
              <a:latin typeface="Calibri"/>
              <a:ea typeface="Calibri"/>
              <a:cs typeface="Times New Roman"/>
            </a:endParaRPr>
          </a:p>
        </p:txBody>
      </p:sp>
      <p:sp>
        <p:nvSpPr>
          <p:cNvPr id="9" name="Стрелка вниз 8"/>
          <p:cNvSpPr/>
          <p:nvPr/>
        </p:nvSpPr>
        <p:spPr>
          <a:xfrm>
            <a:off x="4445907" y="1808820"/>
            <a:ext cx="288032" cy="43204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0" name="Скругленный прямоугольник 9"/>
          <p:cNvSpPr/>
          <p:nvPr/>
        </p:nvSpPr>
        <p:spPr>
          <a:xfrm>
            <a:off x="179512" y="3429000"/>
            <a:ext cx="885698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400" dirty="0">
                <a:solidFill>
                  <a:srgbClr val="002060"/>
                </a:solidFill>
                <a:latin typeface="Times New Roman"/>
                <a:ea typeface="Calibri"/>
              </a:rPr>
              <a:t>миллий қонунчилик нормаларини шарҳлаш;</a:t>
            </a:r>
            <a:endParaRPr lang="ru-RU" sz="2400" dirty="0">
              <a:solidFill>
                <a:srgbClr val="002060"/>
              </a:solidFill>
              <a:effectLst/>
              <a:latin typeface="Calibri"/>
              <a:ea typeface="Calibri"/>
              <a:cs typeface="Times New Roman"/>
            </a:endParaRPr>
          </a:p>
        </p:txBody>
      </p:sp>
      <p:sp>
        <p:nvSpPr>
          <p:cNvPr id="12" name="Стрелка вниз 11"/>
          <p:cNvSpPr/>
          <p:nvPr/>
        </p:nvSpPr>
        <p:spPr>
          <a:xfrm>
            <a:off x="4445907" y="2996952"/>
            <a:ext cx="288032" cy="43204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3" name="Скругленный прямоугольник 12"/>
          <p:cNvSpPr/>
          <p:nvPr/>
        </p:nvSpPr>
        <p:spPr>
          <a:xfrm>
            <a:off x="179512" y="4581128"/>
            <a:ext cx="8856984" cy="864096"/>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400" dirty="0">
                <a:solidFill>
                  <a:srgbClr val="002060"/>
                </a:solidFill>
                <a:latin typeface="Times New Roman"/>
                <a:ea typeface="Calibri"/>
              </a:rPr>
              <a:t>статистик маълумотлар, ҳуқуқни қўллаш амалиётига оид материалларни умумлаштириш.</a:t>
            </a:r>
            <a:endParaRPr lang="ru-RU" sz="2400" dirty="0">
              <a:solidFill>
                <a:srgbClr val="002060"/>
              </a:solidFill>
              <a:effectLst/>
              <a:latin typeface="Calibri"/>
              <a:ea typeface="Calibri"/>
              <a:cs typeface="Times New Roman"/>
            </a:endParaRPr>
          </a:p>
        </p:txBody>
      </p:sp>
      <p:sp>
        <p:nvSpPr>
          <p:cNvPr id="14" name="Стрелка вниз 13"/>
          <p:cNvSpPr/>
          <p:nvPr/>
        </p:nvSpPr>
        <p:spPr>
          <a:xfrm>
            <a:off x="4445907" y="4149080"/>
            <a:ext cx="288032" cy="43204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725903167"/>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53"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3500"/>
                            </p:stCondLst>
                            <p:childTnLst>
                              <p:par>
                                <p:cTn id="15" presetID="6" presetClass="entr" presetSubtype="3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out)">
                                      <p:cBhvr>
                                        <p:cTn id="17" dur="3000"/>
                                        <p:tgtEl>
                                          <p:spTgt spid="6"/>
                                        </p:tgtEl>
                                      </p:cBhvr>
                                    </p:animEffect>
                                  </p:childTnLst>
                                </p:cTn>
                              </p:par>
                            </p:childTnLst>
                          </p:cTn>
                        </p:par>
                        <p:par>
                          <p:cTn id="18" fill="hold">
                            <p:stCondLst>
                              <p:cond delay="6500"/>
                            </p:stCondLst>
                            <p:childTnLst>
                              <p:par>
                                <p:cTn id="19" presetID="53" presetClass="entr" presetSubtype="16"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par>
                          <p:cTn id="24" fill="hold">
                            <p:stCondLst>
                              <p:cond delay="7000"/>
                            </p:stCondLst>
                            <p:childTnLst>
                              <p:par>
                                <p:cTn id="25" presetID="6" presetClass="entr" presetSubtype="32"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ircle(out)">
                                      <p:cBhvr>
                                        <p:cTn id="27" dur="3000"/>
                                        <p:tgtEl>
                                          <p:spTgt spid="8"/>
                                        </p:tgtEl>
                                      </p:cBhvr>
                                    </p:animEffect>
                                  </p:childTnLst>
                                </p:cTn>
                              </p:par>
                            </p:childTnLst>
                          </p:cTn>
                        </p:par>
                        <p:par>
                          <p:cTn id="28" fill="hold">
                            <p:stCondLst>
                              <p:cond delay="10000"/>
                            </p:stCondLst>
                            <p:childTnLst>
                              <p:par>
                                <p:cTn id="29" presetID="53" presetClass="entr" presetSubtype="16"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par>
                          <p:cTn id="34" fill="hold">
                            <p:stCondLst>
                              <p:cond delay="10500"/>
                            </p:stCondLst>
                            <p:childTnLst>
                              <p:par>
                                <p:cTn id="35" presetID="6" presetClass="entr" presetSubtype="3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ircle(out)">
                                      <p:cBhvr>
                                        <p:cTn id="37" dur="3000"/>
                                        <p:tgtEl>
                                          <p:spTgt spid="10"/>
                                        </p:tgtEl>
                                      </p:cBhvr>
                                    </p:animEffect>
                                  </p:childTnLst>
                                </p:cTn>
                              </p:par>
                            </p:childTnLst>
                          </p:cTn>
                        </p:par>
                        <p:par>
                          <p:cTn id="38" fill="hold">
                            <p:stCondLst>
                              <p:cond delay="13500"/>
                            </p:stCondLst>
                            <p:childTnLst>
                              <p:par>
                                <p:cTn id="39" presetID="53" presetClass="entr" presetSubtype="16"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p:cTn id="41" dur="500" fill="hold"/>
                                        <p:tgtEl>
                                          <p:spTgt spid="14"/>
                                        </p:tgtEl>
                                        <p:attrNameLst>
                                          <p:attrName>ppt_w</p:attrName>
                                        </p:attrNameLst>
                                      </p:cBhvr>
                                      <p:tavLst>
                                        <p:tav tm="0">
                                          <p:val>
                                            <p:fltVal val="0"/>
                                          </p:val>
                                        </p:tav>
                                        <p:tav tm="100000">
                                          <p:val>
                                            <p:strVal val="#ppt_w"/>
                                          </p:val>
                                        </p:tav>
                                      </p:tavLst>
                                    </p:anim>
                                    <p:anim calcmode="lin" valueType="num">
                                      <p:cBhvr>
                                        <p:cTn id="42" dur="500" fill="hold"/>
                                        <p:tgtEl>
                                          <p:spTgt spid="14"/>
                                        </p:tgtEl>
                                        <p:attrNameLst>
                                          <p:attrName>ppt_h</p:attrName>
                                        </p:attrNameLst>
                                      </p:cBhvr>
                                      <p:tavLst>
                                        <p:tav tm="0">
                                          <p:val>
                                            <p:fltVal val="0"/>
                                          </p:val>
                                        </p:tav>
                                        <p:tav tm="100000">
                                          <p:val>
                                            <p:strVal val="#ppt_h"/>
                                          </p:val>
                                        </p:tav>
                                      </p:tavLst>
                                    </p:anim>
                                    <p:animEffect transition="in" filter="fade">
                                      <p:cBhvr>
                                        <p:cTn id="43" dur="500"/>
                                        <p:tgtEl>
                                          <p:spTgt spid="14"/>
                                        </p:tgtEl>
                                      </p:cBhvr>
                                    </p:animEffect>
                                  </p:childTnLst>
                                </p:cTn>
                              </p:par>
                            </p:childTnLst>
                          </p:cTn>
                        </p:par>
                        <p:par>
                          <p:cTn id="44" fill="hold">
                            <p:stCondLst>
                              <p:cond delay="14000"/>
                            </p:stCondLst>
                            <p:childTnLst>
                              <p:par>
                                <p:cTn id="45" presetID="6" presetClass="entr" presetSubtype="32"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circle(out)">
                                      <p:cBhvr>
                                        <p:cTn id="47" dur="3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2"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16632"/>
            <a:ext cx="8856984" cy="936104"/>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400" b="1" dirty="0">
                <a:solidFill>
                  <a:srgbClr val="002060"/>
                </a:solidFill>
                <a:effectLst/>
                <a:latin typeface="Times New Roman"/>
                <a:ea typeface="Calibri"/>
              </a:rPr>
              <a:t>МУАЛЛИФНИНГ МАҚОЛАНИ ЧОП ЭТИШДАН КЎЗЛАГАН АСОСИЙ МАҚСАДИ</a:t>
            </a:r>
            <a:r>
              <a:rPr lang="uz-Cyrl-UZ" sz="2400" b="1" dirty="0">
                <a:solidFill>
                  <a:srgbClr val="002060"/>
                </a:solidFill>
                <a:latin typeface="Times New Roman" pitchFamily="18" charset="0"/>
                <a:cs typeface="Calibri" pitchFamily="34" charset="0"/>
              </a:rPr>
              <a:t>:</a:t>
            </a:r>
            <a:endParaRPr lang="ru-RU" sz="2400" b="1" dirty="0">
              <a:solidFill>
                <a:srgbClr val="002060"/>
              </a:solidFill>
              <a:latin typeface="Times New Roman" pitchFamily="18" charset="0"/>
              <a:cs typeface="Times New Roman" pitchFamily="18" charset="0"/>
            </a:endParaRPr>
          </a:p>
        </p:txBody>
      </p:sp>
      <p:sp>
        <p:nvSpPr>
          <p:cNvPr id="6" name="Скругленный прямоугольник 5"/>
          <p:cNvSpPr/>
          <p:nvPr/>
        </p:nvSpPr>
        <p:spPr>
          <a:xfrm>
            <a:off x="179512" y="1196752"/>
            <a:ext cx="8856984" cy="864096"/>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base" hangingPunct="1">
              <a:spcBef>
                <a:spcPct val="0"/>
              </a:spcBef>
              <a:spcAft>
                <a:spcPct val="0"/>
              </a:spcAft>
            </a:pPr>
            <a:r>
              <a:rPr lang="uz-Cyrl-UZ" sz="2800" dirty="0">
                <a:solidFill>
                  <a:srgbClr val="002060"/>
                </a:solidFill>
                <a:effectLst/>
                <a:latin typeface="Times New Roman"/>
                <a:ea typeface="Calibri"/>
              </a:rPr>
              <a:t>     1. Ўзи томонидан амалга оширилган тадқиқот босқичини якунлаш. </a:t>
            </a:r>
            <a:endParaRPr lang="ru-RU" sz="2800" dirty="0">
              <a:solidFill>
                <a:srgbClr val="002060"/>
              </a:solidFill>
              <a:latin typeface="Times New Roman" pitchFamily="18" charset="0"/>
              <a:cs typeface="Times New Roman" pitchFamily="18" charset="0"/>
            </a:endParaRPr>
          </a:p>
        </p:txBody>
      </p:sp>
      <p:sp>
        <p:nvSpPr>
          <p:cNvPr id="5" name="Скругленный прямоугольник 4"/>
          <p:cNvSpPr/>
          <p:nvPr/>
        </p:nvSpPr>
        <p:spPr>
          <a:xfrm>
            <a:off x="179512" y="3140968"/>
            <a:ext cx="8856984" cy="1872208"/>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base" hangingPunct="1">
              <a:spcBef>
                <a:spcPct val="0"/>
              </a:spcBef>
              <a:spcAft>
                <a:spcPct val="0"/>
              </a:spcAft>
            </a:pPr>
            <a:r>
              <a:rPr lang="uz-Cyrl-UZ" sz="2800" b="1" dirty="0">
                <a:solidFill>
                  <a:srgbClr val="002060"/>
                </a:solidFill>
                <a:latin typeface="Times New Roman"/>
                <a:ea typeface="Calibri"/>
              </a:rPr>
              <a:t>    2.</a:t>
            </a:r>
            <a:r>
              <a:rPr lang="uz-Cyrl-UZ" sz="2800" dirty="0">
                <a:solidFill>
                  <a:srgbClr val="002060"/>
                </a:solidFill>
                <a:latin typeface="Times New Roman"/>
                <a:ea typeface="Calibri"/>
              </a:rPr>
              <a:t> Кўриб чиқилаётган масала бўйича ўзининг малакасини ва чуқур билимга эга эканлигини намойиш этиш ва шу орқали илмий жамоатчилик томонидан эътироф этилишига эришиш.</a:t>
            </a:r>
            <a:endParaRPr lang="ru-RU" sz="28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820183454"/>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nodeType="afterGroup">
                            <p:stCondLst>
                              <p:cond delay="3000"/>
                            </p:stCondLst>
                            <p:childTnLst>
                              <p:par>
                                <p:cTn id="9" presetID="6" presetClass="entr" presetSubtype="32"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ircle(out)">
                                      <p:cBhvr>
                                        <p:cTn id="11" dur="3000"/>
                                        <p:tgtEl>
                                          <p:spTgt spid="6"/>
                                        </p:tgtEl>
                                      </p:cBhvr>
                                    </p:animEffect>
                                  </p:childTnLst>
                                </p:cTn>
                              </p:par>
                            </p:childTnLst>
                          </p:cTn>
                        </p:par>
                        <p:par>
                          <p:cTn id="12" fill="hold">
                            <p:stCondLst>
                              <p:cond delay="6000"/>
                            </p:stCondLst>
                            <p:childTnLst>
                              <p:par>
                                <p:cTn id="13" presetID="6" presetClass="entr" presetSubtype="32"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out)">
                                      <p:cBhvr>
                                        <p:cTn id="15"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images (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368650"/>
            <a:ext cx="2239406" cy="195212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images (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76560"/>
            <a:ext cx="2948372" cy="194421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images (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7864" y="3212976"/>
            <a:ext cx="3062238" cy="2615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163032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heel(1)">
                                      <p:cBhvr>
                                        <p:cTn id="7" dur="2000"/>
                                        <p:tgtEl>
                                          <p:spTgt spid="1027"/>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circle(in)">
                                      <p:cBhvr>
                                        <p:cTn id="11" dur="2000"/>
                                        <p:tgtEl>
                                          <p:spTgt spid="1026"/>
                                        </p:tgtEl>
                                      </p:cBhvr>
                                    </p:animEffect>
                                  </p:childTnLst>
                                </p:cTn>
                              </p:par>
                            </p:childTnLst>
                          </p:cTn>
                        </p:par>
                        <p:par>
                          <p:cTn id="12" fill="hold">
                            <p:stCondLst>
                              <p:cond delay="4000"/>
                            </p:stCondLst>
                            <p:childTnLst>
                              <p:par>
                                <p:cTn id="13" presetID="21" presetClass="entr" presetSubtype="1" fill="hold" nodeType="afterEffect">
                                  <p:stCondLst>
                                    <p:cond delay="0"/>
                                  </p:stCondLst>
                                  <p:childTnLst>
                                    <p:set>
                                      <p:cBhvr>
                                        <p:cTn id="14" dur="1" fill="hold">
                                          <p:stCondLst>
                                            <p:cond delay="0"/>
                                          </p:stCondLst>
                                        </p:cTn>
                                        <p:tgtEl>
                                          <p:spTgt spid="1028"/>
                                        </p:tgtEl>
                                        <p:attrNameLst>
                                          <p:attrName>style.visibility</p:attrName>
                                        </p:attrNameLst>
                                      </p:cBhvr>
                                      <p:to>
                                        <p:strVal val="visible"/>
                                      </p:to>
                                    </p:set>
                                    <p:animEffect transition="in" filter="wheel(1)">
                                      <p:cBhvr>
                                        <p:cTn id="15" dur="3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16632"/>
            <a:ext cx="885698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b="1" dirty="0">
                <a:solidFill>
                  <a:srgbClr val="002060"/>
                </a:solidFill>
                <a:effectLst/>
                <a:latin typeface="Times New Roman"/>
                <a:ea typeface="Calibri"/>
              </a:rPr>
              <a:t>МАҚОЛА ТАЙЁРЛАШ ТАРТИБИ</a:t>
            </a:r>
            <a:r>
              <a:rPr lang="uz-Cyrl-UZ" sz="2800" b="1" dirty="0">
                <a:solidFill>
                  <a:srgbClr val="002060"/>
                </a:solidFill>
                <a:latin typeface="Times New Roman" pitchFamily="18" charset="0"/>
                <a:cs typeface="Calibri" pitchFamily="34" charset="0"/>
              </a:rPr>
              <a:t>:</a:t>
            </a:r>
            <a:endParaRPr lang="ru-RU" sz="2800" b="1" dirty="0">
              <a:solidFill>
                <a:srgbClr val="002060"/>
              </a:solidFill>
              <a:latin typeface="Times New Roman" pitchFamily="18" charset="0"/>
              <a:cs typeface="Times New Roman" pitchFamily="18" charset="0"/>
            </a:endParaRPr>
          </a:p>
        </p:txBody>
      </p:sp>
      <p:sp>
        <p:nvSpPr>
          <p:cNvPr id="6" name="Скругленный прямоугольник 5"/>
          <p:cNvSpPr/>
          <p:nvPr/>
        </p:nvSpPr>
        <p:spPr>
          <a:xfrm>
            <a:off x="179512" y="908720"/>
            <a:ext cx="8856984" cy="136815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base" hangingPunct="1">
              <a:spcBef>
                <a:spcPct val="0"/>
              </a:spcBef>
              <a:spcAft>
                <a:spcPct val="0"/>
              </a:spcAft>
            </a:pPr>
            <a:r>
              <a:rPr lang="ru-RU" sz="2800" b="1" dirty="0">
                <a:solidFill>
                  <a:srgbClr val="002060"/>
                </a:solidFill>
                <a:effectLst/>
                <a:latin typeface="Times New Roman"/>
                <a:ea typeface="Calibri"/>
              </a:rPr>
              <a:t>     1. </a:t>
            </a:r>
            <a:r>
              <a:rPr lang="uz-Cyrl-UZ" sz="2800" b="1" dirty="0">
                <a:solidFill>
                  <a:srgbClr val="002060"/>
                </a:solidFill>
                <a:effectLst/>
                <a:latin typeface="Times New Roman"/>
                <a:ea typeface="Calibri"/>
              </a:rPr>
              <a:t>Биринчи қадам: </a:t>
            </a:r>
            <a:r>
              <a:rPr lang="uz-Cyrl-UZ" sz="2800" dirty="0">
                <a:solidFill>
                  <a:srgbClr val="002060"/>
                </a:solidFill>
                <a:effectLst/>
                <a:latin typeface="Times New Roman"/>
                <a:ea typeface="Calibri"/>
              </a:rPr>
              <a:t>Мақолани ёзишдан кўзланган мақсадни аниқлаб олиш, бошқача айтганда, долзарб мавзуни топиш лозим.</a:t>
            </a:r>
            <a:endParaRPr lang="ru-RU" sz="2800" dirty="0">
              <a:solidFill>
                <a:srgbClr val="002060"/>
              </a:solidFill>
              <a:latin typeface="Times New Roman" pitchFamily="18" charset="0"/>
              <a:cs typeface="Times New Roman" pitchFamily="18" charset="0"/>
            </a:endParaRPr>
          </a:p>
        </p:txBody>
      </p:sp>
      <p:sp>
        <p:nvSpPr>
          <p:cNvPr id="7" name="Скругленный прямоугольник 6"/>
          <p:cNvSpPr/>
          <p:nvPr/>
        </p:nvSpPr>
        <p:spPr>
          <a:xfrm>
            <a:off x="179512" y="2420888"/>
            <a:ext cx="8856984" cy="4320480"/>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base" hangingPunct="1">
              <a:spcBef>
                <a:spcPct val="0"/>
              </a:spcBef>
              <a:spcAft>
                <a:spcPct val="0"/>
              </a:spcAft>
            </a:pPr>
            <a:r>
              <a:rPr lang="uz-Cyrl-UZ" sz="2800" dirty="0">
                <a:latin typeface="Times New Roman"/>
                <a:ea typeface="Calibri"/>
              </a:rPr>
              <a:t>  </a:t>
            </a:r>
            <a:r>
              <a:rPr lang="uz-Cyrl-UZ" sz="2800" dirty="0">
                <a:solidFill>
                  <a:srgbClr val="002060"/>
                </a:solidFill>
                <a:latin typeface="Times New Roman"/>
                <a:ea typeface="Calibri"/>
              </a:rPr>
              <a:t>Мавзу мамлакатимиз давлат ва жамият ҳаётида амалга оширилаётган ислоҳотларнинг асосий йўналишларини қамраб олган бўлиши лозим. Агар муаллиф мақола ёзишдан кўзланган мақсадни аниқлаб оладиган бўлса, бу ўз навбатида ўқувчининг мазкур мақолани ўқиш учун вақтини беҳудага кетказмаслигига, мақолани охиригача ўқишига, ундан қаноат ҳосил қилишига олиб келади. Шунинг учун ҳам мақола шундай ёзилиши керакки, ўқувчига бу манзур бўлсин ва у Сизнинг бошқа мақолаларингизни интиқлик билан кутсин. </a:t>
            </a:r>
            <a:endParaRPr lang="ru-RU" sz="28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750401427"/>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nodeType="afterGroup">
                            <p:stCondLst>
                              <p:cond delay="3000"/>
                            </p:stCondLst>
                            <p:childTnLst>
                              <p:par>
                                <p:cTn id="9" presetID="6" presetClass="entr" presetSubtype="32"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ircle(out)">
                                      <p:cBhvr>
                                        <p:cTn id="11" dur="3000"/>
                                        <p:tgtEl>
                                          <p:spTgt spid="6"/>
                                        </p:tgtEl>
                                      </p:cBhvr>
                                    </p:animEffect>
                                  </p:childTnLst>
                                </p:cTn>
                              </p:par>
                            </p:childTnLst>
                          </p:cTn>
                        </p:par>
                        <p:par>
                          <p:cTn id="12" fill="hold">
                            <p:stCondLst>
                              <p:cond delay="6000"/>
                            </p:stCondLst>
                            <p:childTnLst>
                              <p:par>
                                <p:cTn id="13" presetID="6" presetClass="entr" presetSubtype="32"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ircle(out)">
                                      <p:cBhvr>
                                        <p:cTn id="15"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88640"/>
            <a:ext cx="885698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b="1" dirty="0">
                <a:solidFill>
                  <a:srgbClr val="002060"/>
                </a:solidFill>
                <a:effectLst/>
                <a:latin typeface="Times New Roman"/>
                <a:ea typeface="Calibri"/>
              </a:rPr>
              <a:t>МАҚОЛА ТАЙЁРЛАШ ТАРТИБИ</a:t>
            </a:r>
            <a:r>
              <a:rPr lang="uz-Cyrl-UZ" sz="2800" b="1" dirty="0">
                <a:solidFill>
                  <a:srgbClr val="002060"/>
                </a:solidFill>
                <a:latin typeface="Times New Roman" pitchFamily="18" charset="0"/>
                <a:cs typeface="Calibri" pitchFamily="34" charset="0"/>
              </a:rPr>
              <a:t>:</a:t>
            </a:r>
            <a:endParaRPr lang="ru-RU" sz="2800" b="1" dirty="0">
              <a:solidFill>
                <a:srgbClr val="002060"/>
              </a:solidFill>
              <a:latin typeface="Times New Roman" pitchFamily="18" charset="0"/>
              <a:cs typeface="Times New Roman" pitchFamily="18" charset="0"/>
            </a:endParaRPr>
          </a:p>
        </p:txBody>
      </p:sp>
      <p:sp>
        <p:nvSpPr>
          <p:cNvPr id="11" name="Скругленный прямоугольник 10"/>
          <p:cNvSpPr/>
          <p:nvPr/>
        </p:nvSpPr>
        <p:spPr>
          <a:xfrm>
            <a:off x="179512" y="1052736"/>
            <a:ext cx="8856984" cy="100811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ru-RU" sz="2800" b="1" dirty="0">
                <a:solidFill>
                  <a:srgbClr val="002060"/>
                </a:solidFill>
                <a:effectLst/>
                <a:latin typeface="Times New Roman"/>
                <a:ea typeface="Calibri"/>
                <a:cs typeface="Times New Roman"/>
              </a:rPr>
              <a:t>    2. </a:t>
            </a:r>
            <a:r>
              <a:rPr lang="uz-Cyrl-UZ" sz="2800" b="1" dirty="0">
                <a:solidFill>
                  <a:srgbClr val="002060"/>
                </a:solidFill>
                <a:effectLst/>
                <a:latin typeface="Times New Roman"/>
                <a:ea typeface="Calibri"/>
                <a:cs typeface="Times New Roman"/>
              </a:rPr>
              <a:t>Иккинчи қадам: </a:t>
            </a:r>
            <a:r>
              <a:rPr lang="uz-Cyrl-UZ" sz="2800" b="1" dirty="0">
                <a:solidFill>
                  <a:srgbClr val="002060"/>
                </a:solidFill>
                <a:effectLst/>
                <a:latin typeface="Times New Roman"/>
                <a:ea typeface="Calibri"/>
              </a:rPr>
              <a:t>Далилларни (фактларни) тўплаш ва уларни таҳлил қилиш</a:t>
            </a:r>
            <a:r>
              <a:rPr lang="ru-RU" sz="2800" b="1" dirty="0">
                <a:solidFill>
                  <a:srgbClr val="002060"/>
                </a:solidFill>
                <a:effectLst/>
                <a:latin typeface="Times New Roman"/>
                <a:ea typeface="Calibri"/>
              </a:rPr>
              <a:t>.</a:t>
            </a:r>
            <a:endParaRPr lang="ru-RU" sz="2800" b="1" dirty="0">
              <a:solidFill>
                <a:srgbClr val="002060"/>
              </a:solidFill>
              <a:latin typeface="Times New Roman" pitchFamily="18" charset="0"/>
              <a:cs typeface="Times New Roman" pitchFamily="18" charset="0"/>
            </a:endParaRPr>
          </a:p>
        </p:txBody>
      </p:sp>
      <p:pic>
        <p:nvPicPr>
          <p:cNvPr id="1026" name="Picture 2" descr="naps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08" y="2060848"/>
            <a:ext cx="2238086" cy="18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Как написать статью по истори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5057770"/>
            <a:ext cx="2699792" cy="1790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descr="H:\images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3278" y="2060849"/>
            <a:ext cx="6093138" cy="3024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8294028"/>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6" presetClass="entr" presetSubtype="32"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circle(out)">
                                      <p:cBhvr>
                                        <p:cTn id="11" dur="3000"/>
                                        <p:tgtEl>
                                          <p:spTgt spid="11"/>
                                        </p:tgtEl>
                                      </p:cBhvr>
                                    </p:animEffect>
                                  </p:childTnLst>
                                </p:cTn>
                              </p:par>
                            </p:childTnLst>
                          </p:cTn>
                        </p:par>
                        <p:par>
                          <p:cTn id="12" fill="hold">
                            <p:stCondLst>
                              <p:cond delay="6000"/>
                            </p:stCondLst>
                            <p:childTnLst>
                              <p:par>
                                <p:cTn id="13" presetID="6" presetClass="entr" presetSubtype="16"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circle(in)">
                                      <p:cBhvr>
                                        <p:cTn id="15" dur="2000"/>
                                        <p:tgtEl>
                                          <p:spTgt spid="1026"/>
                                        </p:tgtEl>
                                      </p:cBhvr>
                                    </p:animEffect>
                                  </p:childTnLst>
                                </p:cTn>
                              </p:par>
                            </p:childTnLst>
                          </p:cTn>
                        </p:par>
                        <p:par>
                          <p:cTn id="16" fill="hold">
                            <p:stCondLst>
                              <p:cond delay="8000"/>
                            </p:stCondLst>
                            <p:childTnLst>
                              <p:par>
                                <p:cTn id="17" presetID="6" presetClass="entr" presetSubtype="16" fill="hold" nodeType="afterEffect">
                                  <p:stCondLst>
                                    <p:cond delay="0"/>
                                  </p:stCondLst>
                                  <p:childTnLst>
                                    <p:set>
                                      <p:cBhvr>
                                        <p:cTn id="18" dur="1" fill="hold">
                                          <p:stCondLst>
                                            <p:cond delay="0"/>
                                          </p:stCondLst>
                                        </p:cTn>
                                        <p:tgtEl>
                                          <p:spTgt spid="1027"/>
                                        </p:tgtEl>
                                        <p:attrNameLst>
                                          <p:attrName>style.visibility</p:attrName>
                                        </p:attrNameLst>
                                      </p:cBhvr>
                                      <p:to>
                                        <p:strVal val="visible"/>
                                      </p:to>
                                    </p:set>
                                    <p:animEffect transition="in" filter="circle(in)">
                                      <p:cBhvr>
                                        <p:cTn id="19" dur="2000"/>
                                        <p:tgtEl>
                                          <p:spTgt spid="1027"/>
                                        </p:tgtEl>
                                      </p:cBhvr>
                                    </p:animEffect>
                                  </p:childTnLst>
                                </p:cTn>
                              </p:par>
                            </p:childTnLst>
                          </p:cTn>
                        </p:par>
                        <p:par>
                          <p:cTn id="20" fill="hold">
                            <p:stCondLst>
                              <p:cond delay="10000"/>
                            </p:stCondLst>
                            <p:childTnLst>
                              <p:par>
                                <p:cTn id="21" presetID="53" presetClass="entr" presetSubtype="16" fill="hold" nodeType="afterEffect">
                                  <p:stCondLst>
                                    <p:cond delay="0"/>
                                  </p:stCondLst>
                                  <p:childTnLst>
                                    <p:set>
                                      <p:cBhvr>
                                        <p:cTn id="22" dur="1" fill="hold">
                                          <p:stCondLst>
                                            <p:cond delay="0"/>
                                          </p:stCondLst>
                                        </p:cTn>
                                        <p:tgtEl>
                                          <p:spTgt spid="3074"/>
                                        </p:tgtEl>
                                        <p:attrNameLst>
                                          <p:attrName>style.visibility</p:attrName>
                                        </p:attrNameLst>
                                      </p:cBhvr>
                                      <p:to>
                                        <p:strVal val="visible"/>
                                      </p:to>
                                    </p:set>
                                    <p:anim calcmode="lin" valueType="num">
                                      <p:cBhvr>
                                        <p:cTn id="23" dur="3000" fill="hold"/>
                                        <p:tgtEl>
                                          <p:spTgt spid="3074"/>
                                        </p:tgtEl>
                                        <p:attrNameLst>
                                          <p:attrName>ppt_w</p:attrName>
                                        </p:attrNameLst>
                                      </p:cBhvr>
                                      <p:tavLst>
                                        <p:tav tm="0">
                                          <p:val>
                                            <p:fltVal val="0"/>
                                          </p:val>
                                        </p:tav>
                                        <p:tav tm="100000">
                                          <p:val>
                                            <p:strVal val="#ppt_w"/>
                                          </p:val>
                                        </p:tav>
                                      </p:tavLst>
                                    </p:anim>
                                    <p:anim calcmode="lin" valueType="num">
                                      <p:cBhvr>
                                        <p:cTn id="24" dur="3000" fill="hold"/>
                                        <p:tgtEl>
                                          <p:spTgt spid="3074"/>
                                        </p:tgtEl>
                                        <p:attrNameLst>
                                          <p:attrName>ppt_h</p:attrName>
                                        </p:attrNameLst>
                                      </p:cBhvr>
                                      <p:tavLst>
                                        <p:tav tm="0">
                                          <p:val>
                                            <p:fltVal val="0"/>
                                          </p:val>
                                        </p:tav>
                                        <p:tav tm="100000">
                                          <p:val>
                                            <p:strVal val="#ppt_h"/>
                                          </p:val>
                                        </p:tav>
                                      </p:tavLst>
                                    </p:anim>
                                    <p:animEffect transition="in" filter="fade">
                                      <p:cBhvr>
                                        <p:cTn id="25" dur="3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88640"/>
            <a:ext cx="885698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b="1" dirty="0">
                <a:solidFill>
                  <a:srgbClr val="002060"/>
                </a:solidFill>
                <a:effectLst/>
                <a:latin typeface="Times New Roman"/>
                <a:ea typeface="Calibri"/>
              </a:rPr>
              <a:t>МАҚОЛА ТАЙЁРЛАШ ТАРТИБИ</a:t>
            </a:r>
            <a:r>
              <a:rPr lang="uz-Cyrl-UZ" sz="2800" b="1" dirty="0">
                <a:solidFill>
                  <a:srgbClr val="002060"/>
                </a:solidFill>
                <a:latin typeface="Times New Roman" pitchFamily="18" charset="0"/>
                <a:cs typeface="Calibri" pitchFamily="34" charset="0"/>
              </a:rPr>
              <a:t>:</a:t>
            </a:r>
            <a:endParaRPr lang="ru-RU" sz="2800" b="1" dirty="0">
              <a:solidFill>
                <a:srgbClr val="002060"/>
              </a:solidFill>
              <a:latin typeface="Times New Roman" pitchFamily="18" charset="0"/>
              <a:cs typeface="Times New Roman" pitchFamily="18" charset="0"/>
            </a:endParaRPr>
          </a:p>
        </p:txBody>
      </p:sp>
      <p:sp>
        <p:nvSpPr>
          <p:cNvPr id="11" name="Скругленный прямоугольник 10"/>
          <p:cNvSpPr/>
          <p:nvPr/>
        </p:nvSpPr>
        <p:spPr>
          <a:xfrm>
            <a:off x="179512" y="1052736"/>
            <a:ext cx="8856984" cy="100811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800" dirty="0">
                <a:solidFill>
                  <a:srgbClr val="002060"/>
                </a:solidFill>
                <a:latin typeface="Times New Roman"/>
                <a:ea typeface="Calibri"/>
                <a:cs typeface="Times New Roman"/>
              </a:rPr>
              <a:t>Мақолани тайёрлаш жараёнида қуйидаги далилларни тўплаш талаб этилади:</a:t>
            </a:r>
            <a:endParaRPr lang="ru-RU" sz="2000" dirty="0">
              <a:solidFill>
                <a:srgbClr val="002060"/>
              </a:solidFill>
              <a:effectLst/>
              <a:latin typeface="Calibri"/>
              <a:ea typeface="Calibri"/>
              <a:cs typeface="Times New Roman"/>
            </a:endParaRPr>
          </a:p>
        </p:txBody>
      </p:sp>
      <p:sp>
        <p:nvSpPr>
          <p:cNvPr id="7" name="Скругленный прямоугольник 6"/>
          <p:cNvSpPr/>
          <p:nvPr/>
        </p:nvSpPr>
        <p:spPr>
          <a:xfrm>
            <a:off x="179512" y="2276872"/>
            <a:ext cx="4428492" cy="576064"/>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600" dirty="0">
                <a:solidFill>
                  <a:srgbClr val="002060"/>
                </a:solidFill>
                <a:latin typeface="Times New Roman"/>
                <a:ea typeface="Calibri"/>
              </a:rPr>
              <a:t>Давлат раҳбарининг ғоялари;</a:t>
            </a:r>
            <a:endParaRPr lang="ru-RU" sz="2600" dirty="0">
              <a:solidFill>
                <a:srgbClr val="002060"/>
              </a:solidFill>
              <a:effectLst/>
              <a:latin typeface="Calibri"/>
              <a:ea typeface="Calibri"/>
              <a:cs typeface="Times New Roman"/>
            </a:endParaRPr>
          </a:p>
        </p:txBody>
      </p:sp>
      <p:sp>
        <p:nvSpPr>
          <p:cNvPr id="8" name="Скругленный прямоугольник 7"/>
          <p:cNvSpPr/>
          <p:nvPr/>
        </p:nvSpPr>
        <p:spPr>
          <a:xfrm>
            <a:off x="4680012" y="2276872"/>
            <a:ext cx="4356484" cy="576064"/>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800" dirty="0">
                <a:solidFill>
                  <a:srgbClr val="002060"/>
                </a:solidFill>
                <a:latin typeface="Times New Roman"/>
                <a:ea typeface="Calibri"/>
              </a:rPr>
              <a:t>қонунчилик таҳлили;</a:t>
            </a:r>
            <a:endParaRPr lang="ru-RU" sz="2000" dirty="0">
              <a:solidFill>
                <a:srgbClr val="002060"/>
              </a:solidFill>
              <a:effectLst/>
              <a:latin typeface="Calibri"/>
              <a:ea typeface="Calibri"/>
              <a:cs typeface="Times New Roman"/>
            </a:endParaRPr>
          </a:p>
        </p:txBody>
      </p:sp>
      <p:sp>
        <p:nvSpPr>
          <p:cNvPr id="9" name="Скругленный прямоугольник 8"/>
          <p:cNvSpPr/>
          <p:nvPr/>
        </p:nvSpPr>
        <p:spPr>
          <a:xfrm>
            <a:off x="179512" y="3068960"/>
            <a:ext cx="4428492" cy="576064"/>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800" dirty="0">
                <a:solidFill>
                  <a:srgbClr val="002060"/>
                </a:solidFill>
                <a:latin typeface="Times New Roman"/>
                <a:ea typeface="Calibri"/>
              </a:rPr>
              <a:t>халқаро ҳужжатлар;</a:t>
            </a:r>
            <a:endParaRPr lang="ru-RU" sz="2600" dirty="0">
              <a:solidFill>
                <a:srgbClr val="002060"/>
              </a:solidFill>
              <a:effectLst/>
              <a:latin typeface="Calibri"/>
              <a:ea typeface="Calibri"/>
              <a:cs typeface="Times New Roman"/>
            </a:endParaRPr>
          </a:p>
        </p:txBody>
      </p:sp>
      <p:sp>
        <p:nvSpPr>
          <p:cNvPr id="10" name="Скругленный прямоугольник 9"/>
          <p:cNvSpPr/>
          <p:nvPr/>
        </p:nvSpPr>
        <p:spPr>
          <a:xfrm>
            <a:off x="4680012" y="3068960"/>
            <a:ext cx="4356484" cy="576064"/>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800" dirty="0">
                <a:solidFill>
                  <a:srgbClr val="002060"/>
                </a:solidFill>
                <a:latin typeface="Times New Roman"/>
                <a:ea typeface="Calibri"/>
              </a:rPr>
              <a:t>статистик маълумотлар;</a:t>
            </a:r>
            <a:endParaRPr lang="ru-RU" sz="2000" dirty="0">
              <a:solidFill>
                <a:srgbClr val="002060"/>
              </a:solidFill>
              <a:effectLst/>
              <a:latin typeface="Calibri"/>
              <a:ea typeface="Calibri"/>
              <a:cs typeface="Times New Roman"/>
            </a:endParaRPr>
          </a:p>
        </p:txBody>
      </p:sp>
      <p:sp>
        <p:nvSpPr>
          <p:cNvPr id="12" name="Скругленный прямоугольник 11"/>
          <p:cNvSpPr/>
          <p:nvPr/>
        </p:nvSpPr>
        <p:spPr>
          <a:xfrm>
            <a:off x="179512" y="3861048"/>
            <a:ext cx="8856984" cy="792088"/>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800" dirty="0">
                <a:solidFill>
                  <a:srgbClr val="002060"/>
                </a:solidFill>
                <a:latin typeface="Times New Roman"/>
                <a:ea typeface="Calibri"/>
              </a:rPr>
              <a:t>тадқиқ этилаётган мавзу бўйича ривожланган давлатлар қонунчилик тажрибаси;</a:t>
            </a:r>
            <a:endParaRPr lang="ru-RU" sz="2600" dirty="0">
              <a:solidFill>
                <a:srgbClr val="002060"/>
              </a:solidFill>
              <a:effectLst/>
              <a:latin typeface="Calibri"/>
              <a:ea typeface="Calibri"/>
              <a:cs typeface="Times New Roman"/>
            </a:endParaRPr>
          </a:p>
        </p:txBody>
      </p:sp>
      <p:sp>
        <p:nvSpPr>
          <p:cNvPr id="13" name="Скругленный прямоугольник 12"/>
          <p:cNvSpPr/>
          <p:nvPr/>
        </p:nvSpPr>
        <p:spPr>
          <a:xfrm>
            <a:off x="179512" y="4869160"/>
            <a:ext cx="8856984" cy="576064"/>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800" dirty="0">
                <a:solidFill>
                  <a:srgbClr val="002060"/>
                </a:solidFill>
                <a:latin typeface="Times New Roman"/>
                <a:ea typeface="Calibri"/>
              </a:rPr>
              <a:t>ҳуқуқшунос олим ва мутахассисларнинг фикрлари;</a:t>
            </a:r>
            <a:endParaRPr lang="ru-RU" sz="2600" dirty="0">
              <a:solidFill>
                <a:srgbClr val="002060"/>
              </a:solidFill>
              <a:effectLst/>
              <a:latin typeface="Calibri"/>
              <a:ea typeface="Calibri"/>
              <a:cs typeface="Times New Roman"/>
            </a:endParaRPr>
          </a:p>
        </p:txBody>
      </p:sp>
      <p:sp>
        <p:nvSpPr>
          <p:cNvPr id="14" name="Скругленный прямоугольник 13"/>
          <p:cNvSpPr/>
          <p:nvPr/>
        </p:nvSpPr>
        <p:spPr>
          <a:xfrm>
            <a:off x="179512" y="5733256"/>
            <a:ext cx="8856984" cy="576064"/>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800" dirty="0">
                <a:solidFill>
                  <a:srgbClr val="002060"/>
                </a:solidFill>
                <a:latin typeface="Times New Roman"/>
                <a:ea typeface="Calibri"/>
              </a:rPr>
              <a:t>ҳуқуқни қўллаш амалиёти материаллари.</a:t>
            </a:r>
            <a:endParaRPr lang="ru-RU" sz="2600" dirty="0">
              <a:solidFill>
                <a:srgbClr val="002060"/>
              </a:solidFill>
              <a:effectLst/>
              <a:latin typeface="Calibri"/>
              <a:ea typeface="Calibri"/>
              <a:cs typeface="Times New Roman"/>
            </a:endParaRPr>
          </a:p>
        </p:txBody>
      </p:sp>
    </p:spTree>
    <p:extLst>
      <p:ext uri="{BB962C8B-B14F-4D97-AF65-F5344CB8AC3E}">
        <p14:creationId xmlns:p14="http://schemas.microsoft.com/office/powerpoint/2010/main" val="1516869603"/>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6" presetClass="entr" presetSubtype="32"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circle(out)">
                                      <p:cBhvr>
                                        <p:cTn id="11" dur="3000"/>
                                        <p:tgtEl>
                                          <p:spTgt spid="11"/>
                                        </p:tgtEl>
                                      </p:cBhvr>
                                    </p:animEffect>
                                  </p:childTnLst>
                                </p:cTn>
                              </p:par>
                            </p:childTnLst>
                          </p:cTn>
                        </p:par>
                        <p:par>
                          <p:cTn id="12" fill="hold">
                            <p:stCondLst>
                              <p:cond delay="6000"/>
                            </p:stCondLst>
                            <p:childTnLst>
                              <p:par>
                                <p:cTn id="13" presetID="6" presetClass="entr" presetSubtype="32"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ircle(out)">
                                      <p:cBhvr>
                                        <p:cTn id="15" dur="3000"/>
                                        <p:tgtEl>
                                          <p:spTgt spid="7"/>
                                        </p:tgtEl>
                                      </p:cBhvr>
                                    </p:animEffect>
                                  </p:childTnLst>
                                </p:cTn>
                              </p:par>
                            </p:childTnLst>
                          </p:cTn>
                        </p:par>
                        <p:par>
                          <p:cTn id="16" fill="hold">
                            <p:stCondLst>
                              <p:cond delay="9000"/>
                            </p:stCondLst>
                            <p:childTnLst>
                              <p:par>
                                <p:cTn id="17" presetID="6" presetClass="entr" presetSubtype="32"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out)">
                                      <p:cBhvr>
                                        <p:cTn id="19" dur="3000"/>
                                        <p:tgtEl>
                                          <p:spTgt spid="8"/>
                                        </p:tgtEl>
                                      </p:cBhvr>
                                    </p:animEffect>
                                  </p:childTnLst>
                                </p:cTn>
                              </p:par>
                            </p:childTnLst>
                          </p:cTn>
                        </p:par>
                        <p:par>
                          <p:cTn id="20" fill="hold">
                            <p:stCondLst>
                              <p:cond delay="12000"/>
                            </p:stCondLst>
                            <p:childTnLst>
                              <p:par>
                                <p:cTn id="21" presetID="6" presetClass="entr" presetSubtype="32"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circle(out)">
                                      <p:cBhvr>
                                        <p:cTn id="23" dur="3000"/>
                                        <p:tgtEl>
                                          <p:spTgt spid="9"/>
                                        </p:tgtEl>
                                      </p:cBhvr>
                                    </p:animEffect>
                                  </p:childTnLst>
                                </p:cTn>
                              </p:par>
                            </p:childTnLst>
                          </p:cTn>
                        </p:par>
                        <p:par>
                          <p:cTn id="24" fill="hold">
                            <p:stCondLst>
                              <p:cond delay="15000"/>
                            </p:stCondLst>
                            <p:childTnLst>
                              <p:par>
                                <p:cTn id="25" presetID="6" presetClass="entr" presetSubtype="32"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ircle(out)">
                                      <p:cBhvr>
                                        <p:cTn id="27" dur="3000"/>
                                        <p:tgtEl>
                                          <p:spTgt spid="10"/>
                                        </p:tgtEl>
                                      </p:cBhvr>
                                    </p:animEffect>
                                  </p:childTnLst>
                                </p:cTn>
                              </p:par>
                            </p:childTnLst>
                          </p:cTn>
                        </p:par>
                        <p:par>
                          <p:cTn id="28" fill="hold">
                            <p:stCondLst>
                              <p:cond delay="18000"/>
                            </p:stCondLst>
                            <p:childTnLst>
                              <p:par>
                                <p:cTn id="29" presetID="6" presetClass="entr" presetSubtype="32"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circle(out)">
                                      <p:cBhvr>
                                        <p:cTn id="31" dur="3000"/>
                                        <p:tgtEl>
                                          <p:spTgt spid="12"/>
                                        </p:tgtEl>
                                      </p:cBhvr>
                                    </p:animEffect>
                                  </p:childTnLst>
                                </p:cTn>
                              </p:par>
                            </p:childTnLst>
                          </p:cTn>
                        </p:par>
                        <p:par>
                          <p:cTn id="32" fill="hold">
                            <p:stCondLst>
                              <p:cond delay="21000"/>
                            </p:stCondLst>
                            <p:childTnLst>
                              <p:par>
                                <p:cTn id="33" presetID="6" presetClass="entr" presetSubtype="32"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circle(out)">
                                      <p:cBhvr>
                                        <p:cTn id="35" dur="3000"/>
                                        <p:tgtEl>
                                          <p:spTgt spid="13"/>
                                        </p:tgtEl>
                                      </p:cBhvr>
                                    </p:animEffect>
                                  </p:childTnLst>
                                </p:cTn>
                              </p:par>
                            </p:childTnLst>
                          </p:cTn>
                        </p:par>
                        <p:par>
                          <p:cTn id="36" fill="hold">
                            <p:stCondLst>
                              <p:cond delay="24000"/>
                            </p:stCondLst>
                            <p:childTnLst>
                              <p:par>
                                <p:cTn id="37" presetID="6" presetClass="entr" presetSubtype="32" fill="hold"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circle(out)">
                                      <p:cBhvr>
                                        <p:cTn id="39" dur="3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88640"/>
            <a:ext cx="885698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b="1" dirty="0">
                <a:solidFill>
                  <a:srgbClr val="002060"/>
                </a:solidFill>
                <a:effectLst/>
                <a:latin typeface="Times New Roman"/>
                <a:ea typeface="Calibri"/>
              </a:rPr>
              <a:t>МАҚОЛА ТАЙЁРЛАШ ТАРТИБИ</a:t>
            </a:r>
            <a:r>
              <a:rPr lang="uz-Cyrl-UZ" sz="2800" b="1" dirty="0">
                <a:solidFill>
                  <a:srgbClr val="002060"/>
                </a:solidFill>
                <a:latin typeface="Times New Roman" pitchFamily="18" charset="0"/>
                <a:cs typeface="Calibri" pitchFamily="34" charset="0"/>
              </a:rPr>
              <a:t>:</a:t>
            </a:r>
            <a:endParaRPr lang="ru-RU" sz="2800" b="1" dirty="0">
              <a:solidFill>
                <a:srgbClr val="002060"/>
              </a:solidFill>
              <a:latin typeface="Times New Roman" pitchFamily="18" charset="0"/>
              <a:cs typeface="Times New Roman" pitchFamily="18" charset="0"/>
            </a:endParaRPr>
          </a:p>
        </p:txBody>
      </p:sp>
      <p:sp>
        <p:nvSpPr>
          <p:cNvPr id="12" name="Скругленный прямоугольник 11"/>
          <p:cNvSpPr/>
          <p:nvPr/>
        </p:nvSpPr>
        <p:spPr>
          <a:xfrm>
            <a:off x="179825" y="1052736"/>
            <a:ext cx="8856984" cy="576064"/>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800" b="1" dirty="0">
                <a:solidFill>
                  <a:srgbClr val="002060"/>
                </a:solidFill>
                <a:effectLst/>
                <a:latin typeface="Times New Roman"/>
                <a:ea typeface="Calibri"/>
                <a:cs typeface="Times New Roman"/>
              </a:rPr>
              <a:t>3. Учинчи қадам: </a:t>
            </a:r>
            <a:r>
              <a:rPr lang="uz-Cyrl-UZ" sz="2800" b="1" dirty="0">
                <a:solidFill>
                  <a:srgbClr val="002060"/>
                </a:solidFill>
                <a:effectLst/>
                <a:latin typeface="Times New Roman"/>
                <a:ea typeface="Calibri"/>
              </a:rPr>
              <a:t>Мақоланинг режасини тузиш.</a:t>
            </a:r>
            <a:endParaRPr lang="ru-RU" sz="2800" dirty="0">
              <a:solidFill>
                <a:srgbClr val="002060"/>
              </a:solidFill>
              <a:latin typeface="Times New Roman" pitchFamily="18" charset="0"/>
              <a:cs typeface="Times New Roman" pitchFamily="18" charset="0"/>
            </a:endParaRPr>
          </a:p>
        </p:txBody>
      </p:sp>
      <p:sp>
        <p:nvSpPr>
          <p:cNvPr id="13" name="Скругленный прямоугольник 12"/>
          <p:cNvSpPr/>
          <p:nvPr/>
        </p:nvSpPr>
        <p:spPr>
          <a:xfrm>
            <a:off x="179512" y="1844824"/>
            <a:ext cx="8856984" cy="4824536"/>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800" dirty="0">
                <a:latin typeface="Times New Roman"/>
                <a:ea typeface="Calibri"/>
                <a:cs typeface="Times New Roman"/>
              </a:rPr>
              <a:t>     </a:t>
            </a:r>
            <a:r>
              <a:rPr lang="uz-Cyrl-UZ" sz="2800" dirty="0">
                <a:solidFill>
                  <a:srgbClr val="002060"/>
                </a:solidFill>
                <a:latin typeface="Times New Roman"/>
                <a:ea typeface="Calibri"/>
                <a:cs typeface="Times New Roman"/>
              </a:rPr>
              <a:t>Мақоланинг режаси – бу тўпланган материалларни мантиқан баён этиш ҳисобланади. Мақоланинг режаси одатда 5-7 та бўлимдан иборат бўлади. Қоидага кўра, мақола бўйича далилларни тўплаш босқичидаёқ  муал-лиф ушбу бўлимларни жойлаштиришнинг тахминий тартибини белгилаб олиши керак.</a:t>
            </a:r>
            <a:endParaRPr lang="ru-RU" sz="2000" dirty="0">
              <a:solidFill>
                <a:srgbClr val="002060"/>
              </a:solidFill>
              <a:latin typeface="Calibri"/>
              <a:ea typeface="Calibri"/>
              <a:cs typeface="Times New Roman"/>
            </a:endParaRPr>
          </a:p>
          <a:p>
            <a:pPr algn="just">
              <a:spcAft>
                <a:spcPts val="0"/>
              </a:spcAft>
            </a:pPr>
            <a:r>
              <a:rPr lang="uz-Cyrl-UZ" sz="2800" dirty="0">
                <a:solidFill>
                  <a:srgbClr val="002060"/>
                </a:solidFill>
                <a:latin typeface="Times New Roman"/>
                <a:ea typeface="Calibri"/>
                <a:cs typeface="Times New Roman"/>
              </a:rPr>
              <a:t>    Режанинг бошланишида муаллиф мақола орқали тадқиқ этиладиган предмет бўйича мавжуд қарашларни баён этиши, сўнгра бу бўйича ўзининг мулоҳазаларини билдириши, уларни асослаши ва ўз хулосаларини илгари суриши лозим.</a:t>
            </a:r>
            <a:endParaRPr lang="ru-RU" sz="28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118964123"/>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nodeType="afterGroup">
                            <p:stCondLst>
                              <p:cond delay="3000"/>
                            </p:stCondLst>
                            <p:childTnLst>
                              <p:par>
                                <p:cTn id="9" presetID="6" presetClass="entr" presetSubtype="32"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circle(out)">
                                      <p:cBhvr>
                                        <p:cTn id="11" dur="3000"/>
                                        <p:tgtEl>
                                          <p:spTgt spid="12"/>
                                        </p:tgtEl>
                                      </p:cBhvr>
                                    </p:animEffect>
                                  </p:childTnLst>
                                </p:cTn>
                              </p:par>
                            </p:childTnLst>
                          </p:cTn>
                        </p:par>
                        <p:par>
                          <p:cTn id="12" fill="hold">
                            <p:stCondLst>
                              <p:cond delay="6000"/>
                            </p:stCondLst>
                            <p:childTnLst>
                              <p:par>
                                <p:cTn id="13" presetID="6" presetClass="entr" presetSubtype="32"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circle(out)">
                                      <p:cBhvr>
                                        <p:cTn id="15" dur="3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88640"/>
            <a:ext cx="885698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b="1" dirty="0">
                <a:solidFill>
                  <a:srgbClr val="002060"/>
                </a:solidFill>
                <a:effectLst/>
                <a:latin typeface="Times New Roman"/>
                <a:ea typeface="Calibri"/>
              </a:rPr>
              <a:t>МАҚОЛА ТАЙЁРЛАШ ТАРТИБИ</a:t>
            </a:r>
            <a:r>
              <a:rPr lang="uz-Cyrl-UZ" sz="2800" b="1" dirty="0">
                <a:solidFill>
                  <a:srgbClr val="002060"/>
                </a:solidFill>
                <a:latin typeface="Times New Roman" pitchFamily="18" charset="0"/>
                <a:cs typeface="Calibri" pitchFamily="34" charset="0"/>
              </a:rPr>
              <a:t>:</a:t>
            </a:r>
            <a:endParaRPr lang="ru-RU" sz="2800" b="1" dirty="0">
              <a:solidFill>
                <a:srgbClr val="002060"/>
              </a:solidFill>
              <a:latin typeface="Times New Roman" pitchFamily="18" charset="0"/>
              <a:cs typeface="Times New Roman" pitchFamily="18" charset="0"/>
            </a:endParaRPr>
          </a:p>
        </p:txBody>
      </p:sp>
      <p:sp>
        <p:nvSpPr>
          <p:cNvPr id="13" name="Скругленный прямоугольник 12"/>
          <p:cNvSpPr/>
          <p:nvPr/>
        </p:nvSpPr>
        <p:spPr>
          <a:xfrm>
            <a:off x="179512" y="1052736"/>
            <a:ext cx="8856984" cy="504056"/>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800" b="1" dirty="0">
                <a:solidFill>
                  <a:srgbClr val="002060"/>
                </a:solidFill>
                <a:effectLst/>
                <a:latin typeface="Times New Roman"/>
                <a:ea typeface="Calibri"/>
                <a:cs typeface="Times New Roman"/>
              </a:rPr>
              <a:t>4. Тўртинчи қадам: </a:t>
            </a:r>
            <a:r>
              <a:rPr lang="uz-Cyrl-UZ" sz="2800" b="1" dirty="0">
                <a:solidFill>
                  <a:srgbClr val="002060"/>
                </a:solidFill>
                <a:effectLst/>
                <a:latin typeface="Times New Roman"/>
                <a:ea typeface="Calibri"/>
              </a:rPr>
              <a:t>Қўлёзмани тайёрлаш.</a:t>
            </a:r>
            <a:endParaRPr lang="ru-RU" sz="2800" dirty="0">
              <a:solidFill>
                <a:srgbClr val="002060"/>
              </a:solidFill>
              <a:latin typeface="Times New Roman" pitchFamily="18" charset="0"/>
              <a:cs typeface="Times New Roman" pitchFamily="18" charset="0"/>
            </a:endParaRPr>
          </a:p>
        </p:txBody>
      </p:sp>
      <p:sp>
        <p:nvSpPr>
          <p:cNvPr id="14" name="Скругленный прямоугольник 13"/>
          <p:cNvSpPr/>
          <p:nvPr/>
        </p:nvSpPr>
        <p:spPr>
          <a:xfrm>
            <a:off x="179512" y="1844824"/>
            <a:ext cx="8856984" cy="4320480"/>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800" dirty="0">
                <a:latin typeface="Times New Roman"/>
                <a:ea typeface="Calibri"/>
                <a:cs typeface="Times New Roman"/>
              </a:rPr>
              <a:t>       </a:t>
            </a:r>
            <a:r>
              <a:rPr lang="uz-Cyrl-UZ" sz="2800" dirty="0">
                <a:solidFill>
                  <a:srgbClr val="002060"/>
                </a:solidFill>
                <a:latin typeface="Times New Roman"/>
                <a:ea typeface="Calibri"/>
                <a:cs typeface="Times New Roman"/>
              </a:rPr>
              <a:t>Мақоланинг хомакисини тайёрлаш жараёнида муаллиф мақола қуйидаги талабларга жавоб беришига амин бўлиши керак: </a:t>
            </a:r>
            <a:endParaRPr lang="ru-RU" sz="2800" dirty="0">
              <a:solidFill>
                <a:srgbClr val="002060"/>
              </a:solidFill>
              <a:latin typeface="Calibri"/>
              <a:ea typeface="Calibri"/>
              <a:cs typeface="Times New Roman"/>
            </a:endParaRPr>
          </a:p>
          <a:p>
            <a:pPr marL="342900" lvl="0" indent="-342900" algn="just">
              <a:spcAft>
                <a:spcPts val="0"/>
              </a:spcAft>
              <a:buSzPts val="1000"/>
              <a:buFont typeface="Symbol"/>
              <a:buChar char=""/>
              <a:tabLst>
                <a:tab pos="457200" algn="l"/>
              </a:tabLst>
            </a:pPr>
            <a:r>
              <a:rPr lang="uz-Cyrl-UZ" sz="2800" dirty="0">
                <a:solidFill>
                  <a:srgbClr val="002060"/>
                </a:solidFill>
                <a:latin typeface="Times New Roman"/>
                <a:ea typeface="Calibri"/>
                <a:cs typeface="Times New Roman"/>
              </a:rPr>
              <a:t>“Мақоламнинг моҳияти ва аҳамияти нимадан иборат бўлади?”</a:t>
            </a:r>
            <a:endParaRPr lang="ru-RU" sz="2800" dirty="0">
              <a:solidFill>
                <a:srgbClr val="002060"/>
              </a:solidFill>
              <a:latin typeface="Calibri"/>
              <a:ea typeface="Calibri"/>
              <a:cs typeface="Times New Roman"/>
            </a:endParaRPr>
          </a:p>
          <a:p>
            <a:pPr marL="342900" lvl="0" indent="-342900" algn="just">
              <a:spcAft>
                <a:spcPts val="0"/>
              </a:spcAft>
              <a:buSzPts val="1000"/>
              <a:buFont typeface="Symbol"/>
              <a:buChar char=""/>
              <a:tabLst>
                <a:tab pos="457200" algn="l"/>
              </a:tabLst>
            </a:pPr>
            <a:r>
              <a:rPr lang="uz-Cyrl-UZ" sz="2800" dirty="0">
                <a:solidFill>
                  <a:srgbClr val="002060"/>
                </a:solidFill>
                <a:latin typeface="Times New Roman"/>
                <a:ea typeface="Calibri"/>
                <a:cs typeface="Times New Roman"/>
              </a:rPr>
              <a:t>“У нима ҳақда?”</a:t>
            </a:r>
            <a:endParaRPr lang="ru-RU" sz="2800" dirty="0">
              <a:solidFill>
                <a:srgbClr val="002060"/>
              </a:solidFill>
              <a:latin typeface="Calibri"/>
              <a:ea typeface="Calibri"/>
              <a:cs typeface="Times New Roman"/>
            </a:endParaRPr>
          </a:p>
          <a:p>
            <a:pPr marL="342900" lvl="0" indent="-342900" algn="just">
              <a:spcAft>
                <a:spcPts val="0"/>
              </a:spcAft>
              <a:buSzPts val="1000"/>
              <a:buFont typeface="Symbol"/>
              <a:buChar char=""/>
              <a:tabLst>
                <a:tab pos="457200" algn="l"/>
              </a:tabLst>
            </a:pPr>
            <a:r>
              <a:rPr lang="uz-Cyrl-UZ" sz="2800" dirty="0">
                <a:solidFill>
                  <a:srgbClr val="002060"/>
                </a:solidFill>
                <a:latin typeface="Times New Roman"/>
                <a:ea typeface="Calibri"/>
                <a:cs typeface="Times New Roman"/>
              </a:rPr>
              <a:t>“Мен ўз мақолам орқали аудиторияга нима янгилик бераман, улар учун менинг мақолам муҳим ва қизиқарли бўла оладими?”.</a:t>
            </a:r>
            <a:endParaRPr lang="ru-RU" sz="2800" dirty="0">
              <a:solidFill>
                <a:srgbClr val="002060"/>
              </a:solidFill>
              <a:latin typeface="Calibri"/>
              <a:ea typeface="Calibri"/>
              <a:cs typeface="Times New Roman"/>
            </a:endParaRPr>
          </a:p>
          <a:p>
            <a:pPr algn="just">
              <a:spcAft>
                <a:spcPts val="0"/>
              </a:spcAft>
            </a:pPr>
            <a:endParaRPr lang="ru-RU" sz="2800" dirty="0">
              <a:effectLst/>
              <a:latin typeface="Calibri"/>
              <a:ea typeface="Calibri"/>
              <a:cs typeface="Times New Roman"/>
            </a:endParaRPr>
          </a:p>
        </p:txBody>
      </p:sp>
    </p:spTree>
    <p:extLst>
      <p:ext uri="{BB962C8B-B14F-4D97-AF65-F5344CB8AC3E}">
        <p14:creationId xmlns:p14="http://schemas.microsoft.com/office/powerpoint/2010/main" val="3128203333"/>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6" presetClass="entr" presetSubtype="32"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circle(out)">
                                      <p:cBhvr>
                                        <p:cTn id="11" dur="3000"/>
                                        <p:tgtEl>
                                          <p:spTgt spid="13"/>
                                        </p:tgtEl>
                                      </p:cBhvr>
                                    </p:animEffect>
                                  </p:childTnLst>
                                </p:cTn>
                              </p:par>
                            </p:childTnLst>
                          </p:cTn>
                        </p:par>
                        <p:par>
                          <p:cTn id="12" fill="hold">
                            <p:stCondLst>
                              <p:cond delay="6000"/>
                            </p:stCondLst>
                            <p:childTnLst>
                              <p:par>
                                <p:cTn id="13" presetID="6" presetClass="entr" presetSubtype="32"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circle(out)">
                                      <p:cBhvr>
                                        <p:cTn id="15" dur="3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79512" y="44624"/>
            <a:ext cx="8856984" cy="576064"/>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b="1" dirty="0">
                <a:solidFill>
                  <a:srgbClr val="002060"/>
                </a:solidFill>
                <a:effectLst/>
                <a:latin typeface="Times New Roman"/>
                <a:ea typeface="Calibri"/>
              </a:rPr>
              <a:t>МАҚОЛАНИНГ ТУРЛАРИ</a:t>
            </a:r>
            <a:r>
              <a:rPr lang="uz-Cyrl-UZ" sz="2800" b="1" dirty="0">
                <a:solidFill>
                  <a:srgbClr val="002060"/>
                </a:solidFill>
                <a:latin typeface="Times New Roman" pitchFamily="18" charset="0"/>
                <a:cs typeface="Calibri" pitchFamily="34" charset="0"/>
              </a:rPr>
              <a:t>:</a:t>
            </a:r>
            <a:endParaRPr lang="ru-RU" sz="2800" b="1" dirty="0">
              <a:solidFill>
                <a:srgbClr val="002060"/>
              </a:solidFill>
              <a:latin typeface="Times New Roman" pitchFamily="18" charset="0"/>
              <a:cs typeface="Times New Roman" pitchFamily="18" charset="0"/>
            </a:endParaRPr>
          </a:p>
        </p:txBody>
      </p:sp>
      <p:sp>
        <p:nvSpPr>
          <p:cNvPr id="4" name="Скругленный прямоугольник 3"/>
          <p:cNvSpPr/>
          <p:nvPr/>
        </p:nvSpPr>
        <p:spPr>
          <a:xfrm>
            <a:off x="131828" y="1306273"/>
            <a:ext cx="4548239" cy="100811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b="1" dirty="0">
                <a:solidFill>
                  <a:srgbClr val="002060"/>
                </a:solidFill>
                <a:effectLst/>
                <a:latin typeface="Times New Roman"/>
                <a:ea typeface="Calibri"/>
              </a:rPr>
              <a:t>Илғор (публицистик) мақола</a:t>
            </a:r>
            <a:endParaRPr lang="ru-RU" sz="2800" dirty="0">
              <a:solidFill>
                <a:srgbClr val="002060"/>
              </a:solidFill>
              <a:latin typeface="Times New Roman" pitchFamily="18" charset="0"/>
              <a:cs typeface="Times New Roman" pitchFamily="18" charset="0"/>
            </a:endParaRPr>
          </a:p>
        </p:txBody>
      </p:sp>
      <p:sp>
        <p:nvSpPr>
          <p:cNvPr id="8" name="Скругленный прямоугольник 7"/>
          <p:cNvSpPr/>
          <p:nvPr/>
        </p:nvSpPr>
        <p:spPr>
          <a:xfrm>
            <a:off x="4797343" y="1343787"/>
            <a:ext cx="4176464" cy="100811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b="1" dirty="0">
                <a:solidFill>
                  <a:srgbClr val="002060"/>
                </a:solidFill>
                <a:effectLst/>
                <a:latin typeface="Times New Roman"/>
                <a:ea typeface="Calibri"/>
              </a:rPr>
              <a:t>Ахборот берувчи мақола</a:t>
            </a:r>
            <a:endParaRPr lang="ru-RU" sz="2800" b="1" dirty="0">
              <a:solidFill>
                <a:srgbClr val="002060"/>
              </a:solidFill>
              <a:latin typeface="Times New Roman" pitchFamily="18" charset="0"/>
              <a:cs typeface="Times New Roman" pitchFamily="18" charset="0"/>
            </a:endParaRPr>
          </a:p>
        </p:txBody>
      </p:sp>
      <p:sp>
        <p:nvSpPr>
          <p:cNvPr id="10" name="Скругленный прямоугольник 9"/>
          <p:cNvSpPr/>
          <p:nvPr/>
        </p:nvSpPr>
        <p:spPr>
          <a:xfrm>
            <a:off x="95769" y="3360913"/>
            <a:ext cx="4542647" cy="100811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b="1" dirty="0">
                <a:solidFill>
                  <a:srgbClr val="002060"/>
                </a:solidFill>
                <a:effectLst/>
                <a:latin typeface="Times New Roman"/>
                <a:ea typeface="Calibri"/>
              </a:rPr>
              <a:t>Илмий мақола</a:t>
            </a:r>
            <a:endParaRPr lang="ru-RU" sz="2800" dirty="0">
              <a:solidFill>
                <a:srgbClr val="002060"/>
              </a:solidFill>
              <a:latin typeface="Times New Roman" pitchFamily="18" charset="0"/>
              <a:cs typeface="Times New Roman" pitchFamily="18" charset="0"/>
            </a:endParaRPr>
          </a:p>
        </p:txBody>
      </p:sp>
      <p:sp>
        <p:nvSpPr>
          <p:cNvPr id="11" name="Скругленный прямоугольник 10"/>
          <p:cNvSpPr/>
          <p:nvPr/>
        </p:nvSpPr>
        <p:spPr>
          <a:xfrm>
            <a:off x="4797343" y="3360913"/>
            <a:ext cx="4176464" cy="100811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b="1" dirty="0">
                <a:solidFill>
                  <a:srgbClr val="002060"/>
                </a:solidFill>
                <a:effectLst/>
                <a:latin typeface="Times New Roman"/>
                <a:ea typeface="Calibri"/>
              </a:rPr>
              <a:t>Тезислар</a:t>
            </a:r>
            <a:endParaRPr lang="ru-RU" sz="2800" dirty="0">
              <a:solidFill>
                <a:srgbClr val="002060"/>
              </a:solidFill>
              <a:latin typeface="Times New Roman" pitchFamily="18" charset="0"/>
              <a:cs typeface="Times New Roman" pitchFamily="18" charset="0"/>
            </a:endParaRPr>
          </a:p>
        </p:txBody>
      </p:sp>
      <p:sp>
        <p:nvSpPr>
          <p:cNvPr id="13" name="Стрелка вниз 12"/>
          <p:cNvSpPr/>
          <p:nvPr/>
        </p:nvSpPr>
        <p:spPr>
          <a:xfrm>
            <a:off x="6468971" y="643956"/>
            <a:ext cx="288032" cy="648072"/>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4" name="Стрелка вниз 13"/>
          <p:cNvSpPr/>
          <p:nvPr/>
        </p:nvSpPr>
        <p:spPr>
          <a:xfrm>
            <a:off x="2405948" y="658201"/>
            <a:ext cx="288032" cy="648072"/>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5" name="Стрелка вниз 14"/>
          <p:cNvSpPr/>
          <p:nvPr/>
        </p:nvSpPr>
        <p:spPr>
          <a:xfrm>
            <a:off x="2281243" y="2564904"/>
            <a:ext cx="288032" cy="72008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6" name="Стрелка вниз 15"/>
          <p:cNvSpPr/>
          <p:nvPr/>
        </p:nvSpPr>
        <p:spPr>
          <a:xfrm>
            <a:off x="6468971" y="2512703"/>
            <a:ext cx="288032" cy="772281"/>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247578698"/>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3000"/>
                                        <p:tgtEl>
                                          <p:spTgt spid="2"/>
                                        </p:tgtEl>
                                      </p:cBhvr>
                                    </p:animEffect>
                                  </p:childTnLst>
                                </p:cTn>
                              </p:par>
                            </p:childTnLst>
                          </p:cTn>
                        </p:par>
                        <p:par>
                          <p:cTn id="8" fill="hold" nodeType="afterGroup">
                            <p:stCondLst>
                              <p:cond delay="3000"/>
                            </p:stCondLst>
                            <p:childTnLst>
                              <p:par>
                                <p:cTn id="9" presetID="6" presetClass="entr" presetSubtype="32"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out)">
                                      <p:cBhvr>
                                        <p:cTn id="11" dur="3000"/>
                                        <p:tgtEl>
                                          <p:spTgt spid="4"/>
                                        </p:tgtEl>
                                      </p:cBhvr>
                                    </p:animEffect>
                                  </p:childTnLst>
                                </p:cTn>
                              </p:par>
                            </p:childTnLst>
                          </p:cTn>
                        </p:par>
                        <p:par>
                          <p:cTn id="12" fill="hold">
                            <p:stCondLst>
                              <p:cond delay="6000"/>
                            </p:stCondLst>
                            <p:childTnLst>
                              <p:par>
                                <p:cTn id="13" presetID="53" presetClass="entr" presetSubtype="16"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Effect transition="in" filter="fade">
                                      <p:cBhvr>
                                        <p:cTn id="17" dur="500"/>
                                        <p:tgtEl>
                                          <p:spTgt spid="14"/>
                                        </p:tgtEl>
                                      </p:cBhvr>
                                    </p:animEffect>
                                  </p:childTnLst>
                                </p:cTn>
                              </p:par>
                            </p:childTnLst>
                          </p:cTn>
                        </p:par>
                        <p:par>
                          <p:cTn id="18" fill="hold">
                            <p:stCondLst>
                              <p:cond delay="6500"/>
                            </p:stCondLst>
                            <p:childTnLst>
                              <p:par>
                                <p:cTn id="19" presetID="53" presetClass="entr" presetSubtype="16"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childTnLst>
                          </p:cTn>
                        </p:par>
                        <p:par>
                          <p:cTn id="24" fill="hold">
                            <p:stCondLst>
                              <p:cond delay="7000"/>
                            </p:stCondLst>
                            <p:childTnLst>
                              <p:par>
                                <p:cTn id="25" presetID="8" presetClass="entr" presetSubtype="16"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amond(in)">
                                      <p:cBhvr>
                                        <p:cTn id="27" dur="3000"/>
                                        <p:tgtEl>
                                          <p:spTgt spid="8"/>
                                        </p:tgtEl>
                                      </p:cBhvr>
                                    </p:animEffect>
                                  </p:childTnLst>
                                </p:cTn>
                              </p:par>
                            </p:childTnLst>
                          </p:cTn>
                        </p:par>
                        <p:par>
                          <p:cTn id="28" fill="hold">
                            <p:stCondLst>
                              <p:cond delay="10000"/>
                            </p:stCondLst>
                            <p:childTnLst>
                              <p:par>
                                <p:cTn id="29" presetID="53" presetClass="entr" presetSubtype="16"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par>
                          <p:cTn id="34" fill="hold">
                            <p:stCondLst>
                              <p:cond delay="10500"/>
                            </p:stCondLst>
                            <p:childTnLst>
                              <p:par>
                                <p:cTn id="35" presetID="53" presetClass="entr" presetSubtype="16"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animEffect transition="in" filter="fade">
                                      <p:cBhvr>
                                        <p:cTn id="39" dur="500"/>
                                        <p:tgtEl>
                                          <p:spTgt spid="16"/>
                                        </p:tgtEl>
                                      </p:cBhvr>
                                    </p:animEffect>
                                  </p:childTnLst>
                                </p:cTn>
                              </p:par>
                            </p:childTnLst>
                          </p:cTn>
                        </p:par>
                        <p:par>
                          <p:cTn id="40" fill="hold">
                            <p:stCondLst>
                              <p:cond delay="11000"/>
                            </p:stCondLst>
                            <p:childTnLst>
                              <p:par>
                                <p:cTn id="41" presetID="6" presetClass="entr" presetSubtype="32"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circle(out)">
                                      <p:cBhvr>
                                        <p:cTn id="43" dur="3000"/>
                                        <p:tgtEl>
                                          <p:spTgt spid="10"/>
                                        </p:tgtEl>
                                      </p:cBhvr>
                                    </p:animEffect>
                                  </p:childTnLst>
                                </p:cTn>
                              </p:par>
                            </p:childTnLst>
                          </p:cTn>
                        </p:par>
                        <p:par>
                          <p:cTn id="44" fill="hold">
                            <p:stCondLst>
                              <p:cond delay="14000"/>
                            </p:stCondLst>
                            <p:childTnLst>
                              <p:par>
                                <p:cTn id="45" presetID="6" presetClass="entr" presetSubtype="32" fill="hold"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ircle(out)">
                                      <p:cBhvr>
                                        <p:cTn id="47" dur="3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88640"/>
            <a:ext cx="885698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b="1" dirty="0">
                <a:solidFill>
                  <a:srgbClr val="002060"/>
                </a:solidFill>
                <a:effectLst/>
                <a:latin typeface="Times New Roman"/>
                <a:ea typeface="Calibri"/>
              </a:rPr>
              <a:t>МАҚОЛА ТАЙЁРЛАШ ТАРТИБИ</a:t>
            </a:r>
            <a:r>
              <a:rPr lang="uz-Cyrl-UZ" sz="2800" b="1" dirty="0">
                <a:solidFill>
                  <a:srgbClr val="002060"/>
                </a:solidFill>
                <a:latin typeface="Times New Roman" pitchFamily="18" charset="0"/>
                <a:cs typeface="Calibri" pitchFamily="34" charset="0"/>
              </a:rPr>
              <a:t>:</a:t>
            </a:r>
            <a:endParaRPr lang="ru-RU" sz="2800" b="1" dirty="0">
              <a:solidFill>
                <a:srgbClr val="002060"/>
              </a:solidFill>
              <a:latin typeface="Times New Roman" pitchFamily="18" charset="0"/>
              <a:cs typeface="Times New Roman" pitchFamily="18" charset="0"/>
            </a:endParaRPr>
          </a:p>
        </p:txBody>
      </p:sp>
      <p:sp>
        <p:nvSpPr>
          <p:cNvPr id="13" name="Скругленный прямоугольник 12"/>
          <p:cNvSpPr/>
          <p:nvPr/>
        </p:nvSpPr>
        <p:spPr>
          <a:xfrm>
            <a:off x="179512" y="908720"/>
            <a:ext cx="8856984" cy="100811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800" dirty="0">
                <a:latin typeface="Times New Roman"/>
                <a:ea typeface="Calibri"/>
              </a:rPr>
              <a:t>    </a:t>
            </a:r>
            <a:r>
              <a:rPr lang="uz-Cyrl-UZ" sz="2800" dirty="0">
                <a:solidFill>
                  <a:srgbClr val="002060"/>
                </a:solidFill>
                <a:latin typeface="Times New Roman"/>
                <a:ea typeface="Calibri"/>
              </a:rPr>
              <a:t>Қўлёзмани тайёрлаш жараёнида тўпланган фактларни қуйидаги икки гуруҳга ажратиш лозим:</a:t>
            </a:r>
            <a:endParaRPr lang="ru-RU" sz="2800" dirty="0">
              <a:solidFill>
                <a:srgbClr val="002060"/>
              </a:solidFill>
              <a:latin typeface="Times New Roman" pitchFamily="18" charset="0"/>
              <a:cs typeface="Times New Roman" pitchFamily="18" charset="0"/>
            </a:endParaRPr>
          </a:p>
        </p:txBody>
      </p:sp>
      <p:sp>
        <p:nvSpPr>
          <p:cNvPr id="14" name="Скругленный прямоугольник 13"/>
          <p:cNvSpPr/>
          <p:nvPr/>
        </p:nvSpPr>
        <p:spPr>
          <a:xfrm>
            <a:off x="179512" y="2132856"/>
            <a:ext cx="3744416" cy="1800200"/>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800" dirty="0">
                <a:solidFill>
                  <a:srgbClr val="002060"/>
                </a:solidFill>
                <a:latin typeface="Times New Roman"/>
                <a:ea typeface="Calibri"/>
              </a:rPr>
              <a:t>   </a:t>
            </a:r>
            <a:r>
              <a:rPr lang="uz-Cyrl-UZ" sz="2800" b="1" dirty="0">
                <a:solidFill>
                  <a:srgbClr val="002060"/>
                </a:solidFill>
                <a:latin typeface="Times New Roman"/>
                <a:ea typeface="Calibri"/>
              </a:rPr>
              <a:t>биринчи гуруҳ</a:t>
            </a:r>
            <a:r>
              <a:rPr lang="uz-Cyrl-UZ" sz="2800" dirty="0">
                <a:solidFill>
                  <a:srgbClr val="002060"/>
                </a:solidFill>
                <a:latin typeface="Times New Roman"/>
                <a:ea typeface="Calibri"/>
              </a:rPr>
              <a:t>га ал-батта мақолага кири-тилиши керак бўлган фактлар;</a:t>
            </a:r>
            <a:endParaRPr lang="ru-RU" sz="2800" dirty="0">
              <a:solidFill>
                <a:srgbClr val="002060"/>
              </a:solidFill>
              <a:effectLst/>
              <a:latin typeface="Calibri"/>
              <a:ea typeface="Calibri"/>
              <a:cs typeface="Times New Roman"/>
            </a:endParaRPr>
          </a:p>
        </p:txBody>
      </p:sp>
      <p:sp>
        <p:nvSpPr>
          <p:cNvPr id="5" name="Скругленный прямоугольник 4"/>
          <p:cNvSpPr/>
          <p:nvPr/>
        </p:nvSpPr>
        <p:spPr>
          <a:xfrm>
            <a:off x="5292080" y="2132856"/>
            <a:ext cx="3744416" cy="1800200"/>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800" dirty="0">
                <a:solidFill>
                  <a:srgbClr val="002060"/>
                </a:solidFill>
                <a:latin typeface="Times New Roman"/>
                <a:ea typeface="Calibri"/>
              </a:rPr>
              <a:t>  </a:t>
            </a:r>
            <a:r>
              <a:rPr lang="uz-Cyrl-UZ" sz="2800" b="1" dirty="0">
                <a:solidFill>
                  <a:srgbClr val="002060"/>
                </a:solidFill>
                <a:latin typeface="Times New Roman"/>
                <a:ea typeface="Calibri"/>
              </a:rPr>
              <a:t>иккинчи гуруҳ</a:t>
            </a:r>
            <a:r>
              <a:rPr lang="uz-Cyrl-UZ" sz="2800" dirty="0">
                <a:solidFill>
                  <a:srgbClr val="002060"/>
                </a:solidFill>
                <a:latin typeface="Times New Roman"/>
                <a:ea typeface="Calibri"/>
              </a:rPr>
              <a:t>га эса бошқа барча факт-ларни киритиш мум-кин.</a:t>
            </a:r>
            <a:endParaRPr lang="ru-RU" sz="2800" dirty="0">
              <a:solidFill>
                <a:srgbClr val="002060"/>
              </a:solidFill>
              <a:effectLst/>
              <a:latin typeface="Calibri"/>
              <a:ea typeface="Calibri"/>
              <a:cs typeface="Times New Roman"/>
            </a:endParaRPr>
          </a:p>
        </p:txBody>
      </p:sp>
    </p:spTree>
    <p:extLst>
      <p:ext uri="{BB962C8B-B14F-4D97-AF65-F5344CB8AC3E}">
        <p14:creationId xmlns:p14="http://schemas.microsoft.com/office/powerpoint/2010/main" val="3281212173"/>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6" presetClass="entr" presetSubtype="32"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circle(out)">
                                      <p:cBhvr>
                                        <p:cTn id="11" dur="3000"/>
                                        <p:tgtEl>
                                          <p:spTgt spid="13"/>
                                        </p:tgtEl>
                                      </p:cBhvr>
                                    </p:animEffect>
                                  </p:childTnLst>
                                </p:cTn>
                              </p:par>
                            </p:childTnLst>
                          </p:cTn>
                        </p:par>
                        <p:par>
                          <p:cTn id="12" fill="hold">
                            <p:stCondLst>
                              <p:cond delay="6000"/>
                            </p:stCondLst>
                            <p:childTnLst>
                              <p:par>
                                <p:cTn id="13" presetID="6" presetClass="entr" presetSubtype="32"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circle(out)">
                                      <p:cBhvr>
                                        <p:cTn id="15" dur="3000"/>
                                        <p:tgtEl>
                                          <p:spTgt spid="14"/>
                                        </p:tgtEl>
                                      </p:cBhvr>
                                    </p:animEffect>
                                  </p:childTnLst>
                                </p:cTn>
                              </p:par>
                            </p:childTnLst>
                          </p:cTn>
                        </p:par>
                        <p:par>
                          <p:cTn id="16" fill="hold">
                            <p:stCondLst>
                              <p:cond delay="9000"/>
                            </p:stCondLst>
                            <p:childTnLst>
                              <p:par>
                                <p:cTn id="17" presetID="6" presetClass="entr" presetSubtype="32"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out)">
                                      <p:cBhvr>
                                        <p:cTn id="19"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88640"/>
            <a:ext cx="885698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b="1" dirty="0">
                <a:solidFill>
                  <a:srgbClr val="002060"/>
                </a:solidFill>
                <a:effectLst/>
                <a:latin typeface="Times New Roman"/>
                <a:ea typeface="Calibri"/>
              </a:rPr>
              <a:t>МАҚОЛА ТАЙЁРЛАШ ТАРТИБИ</a:t>
            </a:r>
            <a:r>
              <a:rPr lang="uz-Cyrl-UZ" sz="2800" b="1" dirty="0">
                <a:solidFill>
                  <a:srgbClr val="002060"/>
                </a:solidFill>
                <a:latin typeface="Times New Roman" pitchFamily="18" charset="0"/>
                <a:cs typeface="Calibri" pitchFamily="34" charset="0"/>
              </a:rPr>
              <a:t>:</a:t>
            </a:r>
            <a:endParaRPr lang="ru-RU" sz="2800" b="1" dirty="0">
              <a:solidFill>
                <a:srgbClr val="002060"/>
              </a:solidFill>
              <a:latin typeface="Times New Roman" pitchFamily="18" charset="0"/>
              <a:cs typeface="Times New Roman" pitchFamily="18" charset="0"/>
            </a:endParaRPr>
          </a:p>
        </p:txBody>
      </p:sp>
      <p:sp>
        <p:nvSpPr>
          <p:cNvPr id="14" name="Скругленный прямоугольник 13"/>
          <p:cNvSpPr/>
          <p:nvPr/>
        </p:nvSpPr>
        <p:spPr>
          <a:xfrm>
            <a:off x="213404" y="1052735"/>
            <a:ext cx="8856984" cy="2782155"/>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800" b="1" dirty="0">
                <a:solidFill>
                  <a:srgbClr val="002060"/>
                </a:solidFill>
                <a:effectLst/>
                <a:latin typeface="Times New Roman"/>
                <a:ea typeface="Calibri"/>
                <a:cs typeface="Times New Roman"/>
              </a:rPr>
              <a:t>    5. Бешинчи қадам: Матнни қайта ишлаш ва сайқал бериш</a:t>
            </a:r>
            <a:r>
              <a:rPr lang="ru-RU" sz="2800" b="1" dirty="0">
                <a:solidFill>
                  <a:srgbClr val="002060"/>
                </a:solidFill>
                <a:effectLst/>
                <a:latin typeface="Times New Roman"/>
                <a:ea typeface="Calibri"/>
                <a:cs typeface="Times New Roman"/>
              </a:rPr>
              <a:t>.</a:t>
            </a:r>
          </a:p>
          <a:p>
            <a:pPr algn="just">
              <a:spcAft>
                <a:spcPts val="0"/>
              </a:spcAft>
            </a:pPr>
            <a:r>
              <a:rPr lang="uz-Cyrl-UZ" sz="2800" dirty="0">
                <a:solidFill>
                  <a:srgbClr val="002060"/>
                </a:solidFill>
                <a:latin typeface="Times New Roman"/>
                <a:ea typeface="Calibri"/>
              </a:rPr>
              <a:t>   Мақолани қайта ишлаш учун мақола устида олиб борилаётган ишларни бир муддатга тўхтатиш ва мазкур мақолани яна бир бор ўқиб чиқиш ва фактларни таҳлил қилиш керак.</a:t>
            </a:r>
            <a:endParaRPr lang="ru-RU" sz="2800" dirty="0">
              <a:solidFill>
                <a:srgbClr val="002060"/>
              </a:solidFill>
              <a:effectLst/>
              <a:latin typeface="Calibri"/>
              <a:ea typeface="Calibri"/>
              <a:cs typeface="Times New Roman"/>
            </a:endParaRPr>
          </a:p>
        </p:txBody>
      </p:sp>
      <p:pic>
        <p:nvPicPr>
          <p:cNvPr id="2050" name="Picture 2" descr="4701407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3789040"/>
            <a:ext cx="4968552" cy="3068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1553663"/>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6" presetClass="entr" presetSubtype="32"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circle(out)">
                                      <p:cBhvr>
                                        <p:cTn id="11" dur="3000"/>
                                        <p:tgtEl>
                                          <p:spTgt spid="14"/>
                                        </p:tgtEl>
                                      </p:cBhvr>
                                    </p:animEffect>
                                  </p:childTnLst>
                                </p:cTn>
                              </p:par>
                            </p:childTnLst>
                          </p:cTn>
                        </p:par>
                        <p:par>
                          <p:cTn id="12" fill="hold">
                            <p:stCondLst>
                              <p:cond delay="6000"/>
                            </p:stCondLst>
                            <p:childTnLst>
                              <p:par>
                                <p:cTn id="13" presetID="31" presetClass="entr" presetSubtype="0" fill="hold" nodeType="afterEffect">
                                  <p:stCondLst>
                                    <p:cond delay="0"/>
                                  </p:stCondLst>
                                  <p:childTnLst>
                                    <p:set>
                                      <p:cBhvr>
                                        <p:cTn id="14" dur="1" fill="hold">
                                          <p:stCondLst>
                                            <p:cond delay="0"/>
                                          </p:stCondLst>
                                        </p:cTn>
                                        <p:tgtEl>
                                          <p:spTgt spid="2050"/>
                                        </p:tgtEl>
                                        <p:attrNameLst>
                                          <p:attrName>style.visibility</p:attrName>
                                        </p:attrNameLst>
                                      </p:cBhvr>
                                      <p:to>
                                        <p:strVal val="visible"/>
                                      </p:to>
                                    </p:set>
                                    <p:anim calcmode="lin" valueType="num">
                                      <p:cBhvr>
                                        <p:cTn id="15" dur="1000" fill="hold"/>
                                        <p:tgtEl>
                                          <p:spTgt spid="2050"/>
                                        </p:tgtEl>
                                        <p:attrNameLst>
                                          <p:attrName>ppt_w</p:attrName>
                                        </p:attrNameLst>
                                      </p:cBhvr>
                                      <p:tavLst>
                                        <p:tav tm="0">
                                          <p:val>
                                            <p:fltVal val="0"/>
                                          </p:val>
                                        </p:tav>
                                        <p:tav tm="100000">
                                          <p:val>
                                            <p:strVal val="#ppt_w"/>
                                          </p:val>
                                        </p:tav>
                                      </p:tavLst>
                                    </p:anim>
                                    <p:anim calcmode="lin" valueType="num">
                                      <p:cBhvr>
                                        <p:cTn id="16" dur="1000" fill="hold"/>
                                        <p:tgtEl>
                                          <p:spTgt spid="2050"/>
                                        </p:tgtEl>
                                        <p:attrNameLst>
                                          <p:attrName>ppt_h</p:attrName>
                                        </p:attrNameLst>
                                      </p:cBhvr>
                                      <p:tavLst>
                                        <p:tav tm="0">
                                          <p:val>
                                            <p:fltVal val="0"/>
                                          </p:val>
                                        </p:tav>
                                        <p:tav tm="100000">
                                          <p:val>
                                            <p:strVal val="#ppt_h"/>
                                          </p:val>
                                        </p:tav>
                                      </p:tavLst>
                                    </p:anim>
                                    <p:anim calcmode="lin" valueType="num">
                                      <p:cBhvr>
                                        <p:cTn id="17" dur="1000" fill="hold"/>
                                        <p:tgtEl>
                                          <p:spTgt spid="2050"/>
                                        </p:tgtEl>
                                        <p:attrNameLst>
                                          <p:attrName>style.rotation</p:attrName>
                                        </p:attrNameLst>
                                      </p:cBhvr>
                                      <p:tavLst>
                                        <p:tav tm="0">
                                          <p:val>
                                            <p:fltVal val="90"/>
                                          </p:val>
                                        </p:tav>
                                        <p:tav tm="100000">
                                          <p:val>
                                            <p:fltVal val="0"/>
                                          </p:val>
                                        </p:tav>
                                      </p:tavLst>
                                    </p:anim>
                                    <p:animEffect transition="in" filter="fade">
                                      <p:cBhvr>
                                        <p:cTn id="18"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88640"/>
            <a:ext cx="885698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b="1" dirty="0">
                <a:solidFill>
                  <a:srgbClr val="002060"/>
                </a:solidFill>
                <a:latin typeface="Times New Roman"/>
                <a:ea typeface="Calibri"/>
              </a:rPr>
              <a:t>МАҚОЛАНИНГ НОМИ</a:t>
            </a:r>
            <a:endParaRPr lang="ru-RU" sz="2800" b="1" dirty="0">
              <a:solidFill>
                <a:srgbClr val="002060"/>
              </a:solidFill>
              <a:latin typeface="Times New Roman" pitchFamily="18" charset="0"/>
              <a:cs typeface="Times New Roman" pitchFamily="18" charset="0"/>
            </a:endParaRPr>
          </a:p>
        </p:txBody>
      </p:sp>
      <p:sp>
        <p:nvSpPr>
          <p:cNvPr id="14" name="Скругленный прямоугольник 13"/>
          <p:cNvSpPr/>
          <p:nvPr/>
        </p:nvSpPr>
        <p:spPr>
          <a:xfrm>
            <a:off x="179512" y="1124744"/>
            <a:ext cx="8856984" cy="5040560"/>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800" b="1" dirty="0">
                <a:latin typeface="Times New Roman"/>
                <a:ea typeface="Calibri"/>
                <a:cs typeface="Times New Roman"/>
              </a:rPr>
              <a:t>   </a:t>
            </a:r>
            <a:r>
              <a:rPr lang="uz-Cyrl-UZ" sz="2800" b="1" dirty="0">
                <a:solidFill>
                  <a:srgbClr val="002060"/>
                </a:solidFill>
                <a:latin typeface="Times New Roman"/>
                <a:ea typeface="Calibri"/>
                <a:cs typeface="Times New Roman"/>
              </a:rPr>
              <a:t>Мақоланинг номи</a:t>
            </a:r>
            <a:r>
              <a:rPr lang="uz-Cyrl-UZ" sz="2800" dirty="0">
                <a:solidFill>
                  <a:srgbClr val="002060"/>
                </a:solidFill>
                <a:latin typeface="Times New Roman"/>
                <a:ea typeface="Calibri"/>
                <a:cs typeface="Times New Roman"/>
              </a:rPr>
              <a:t> муваффақиятли чиқиши учун унинг номини ўйлаб кўришга албатта вақт ажратиш керак. Мақоланинг номида унинг мазмуни ўз аксини топиши ва шу билан бирга бошқаларни ўзига жалб этувчи, кўзга ташланиб турадиган сарлавҳа бўлиши лозим. Бу айниқса, маълумотларнинг шиддатли оқими кучайиб бораётган ҳозирги даврда жуда ҳам муҳим ҳисобланади. Чунки номнинг ноаниқ берилиши муҳим ва долзарб бўлган мақоланинг кўзга ташланмайдиган ва бировнинг назарига тушмайдиган ҳолга олиб келиши мумкин.</a:t>
            </a:r>
            <a:endParaRPr lang="ru-RU" sz="2800" dirty="0">
              <a:solidFill>
                <a:srgbClr val="002060"/>
              </a:solidFill>
              <a:effectLst/>
              <a:latin typeface="Calibri"/>
              <a:ea typeface="Calibri"/>
              <a:cs typeface="Times New Roman"/>
            </a:endParaRPr>
          </a:p>
        </p:txBody>
      </p:sp>
    </p:spTree>
    <p:extLst>
      <p:ext uri="{BB962C8B-B14F-4D97-AF65-F5344CB8AC3E}">
        <p14:creationId xmlns:p14="http://schemas.microsoft.com/office/powerpoint/2010/main" val="967533501"/>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6" presetClass="entr" presetSubtype="32"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circle(out)">
                                      <p:cBhvr>
                                        <p:cTn id="11" dur="3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88640"/>
            <a:ext cx="885698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b="1" dirty="0">
                <a:solidFill>
                  <a:srgbClr val="002060"/>
                </a:solidFill>
                <a:latin typeface="Times New Roman"/>
                <a:ea typeface="Calibri"/>
              </a:rPr>
              <a:t>МАҚОЛАНИНГ ТАРКИБИЙ ҚИСМЛАРИ</a:t>
            </a:r>
            <a:endParaRPr lang="ru-RU" sz="2800" b="1" dirty="0">
              <a:solidFill>
                <a:srgbClr val="002060"/>
              </a:solidFill>
              <a:latin typeface="Times New Roman" pitchFamily="18" charset="0"/>
              <a:cs typeface="Times New Roman" pitchFamily="18" charset="0"/>
            </a:endParaRPr>
          </a:p>
        </p:txBody>
      </p:sp>
      <p:sp>
        <p:nvSpPr>
          <p:cNvPr id="14" name="Скругленный прямоугольник 13"/>
          <p:cNvSpPr/>
          <p:nvPr/>
        </p:nvSpPr>
        <p:spPr>
          <a:xfrm>
            <a:off x="179512" y="1556792"/>
            <a:ext cx="8856984" cy="316835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lvl="0" indent="-342900" algn="just">
              <a:spcAft>
                <a:spcPts val="0"/>
              </a:spcAft>
              <a:buFont typeface="+mj-lt"/>
              <a:buAutoNum type="arabicPeriod"/>
            </a:pPr>
            <a:r>
              <a:rPr lang="uz-Cyrl-UZ" sz="2800" dirty="0">
                <a:solidFill>
                  <a:srgbClr val="002060"/>
                </a:solidFill>
                <a:latin typeface="Times New Roman"/>
                <a:ea typeface="Calibri"/>
                <a:cs typeface="Times New Roman"/>
              </a:rPr>
              <a:t>А</a:t>
            </a:r>
            <a:r>
              <a:rPr lang="ru-RU" sz="2800" dirty="0" err="1">
                <a:solidFill>
                  <a:srgbClr val="002060"/>
                </a:solidFill>
                <a:latin typeface="Times New Roman"/>
                <a:ea typeface="Calibri"/>
                <a:cs typeface="Times New Roman"/>
              </a:rPr>
              <a:t>ннотаци</a:t>
            </a:r>
            <a:r>
              <a:rPr lang="uz-Cyrl-UZ" sz="2800" dirty="0">
                <a:solidFill>
                  <a:srgbClr val="002060"/>
                </a:solidFill>
                <a:latin typeface="Times New Roman"/>
                <a:ea typeface="Calibri"/>
                <a:cs typeface="Times New Roman"/>
              </a:rPr>
              <a:t>я (асар ҳақида қисқача маълумот).</a:t>
            </a:r>
            <a:endParaRPr lang="ru-RU" sz="2000" dirty="0">
              <a:solidFill>
                <a:srgbClr val="002060"/>
              </a:solidFill>
              <a:latin typeface="Calibri"/>
              <a:ea typeface="Calibri"/>
              <a:cs typeface="Times New Roman"/>
            </a:endParaRPr>
          </a:p>
          <a:p>
            <a:pPr marL="342900" lvl="0" indent="-342900" algn="just">
              <a:spcAft>
                <a:spcPts val="0"/>
              </a:spcAft>
              <a:buFont typeface="+mj-lt"/>
              <a:buAutoNum type="arabicPeriod"/>
            </a:pPr>
            <a:r>
              <a:rPr lang="uz-Cyrl-UZ" sz="2800" dirty="0">
                <a:solidFill>
                  <a:srgbClr val="002060"/>
                </a:solidFill>
                <a:latin typeface="Times New Roman"/>
                <a:ea typeface="Calibri"/>
                <a:cs typeface="Times New Roman"/>
              </a:rPr>
              <a:t>Кириш қисми.</a:t>
            </a:r>
            <a:endParaRPr lang="ru-RU" sz="2000" dirty="0">
              <a:solidFill>
                <a:srgbClr val="002060"/>
              </a:solidFill>
              <a:latin typeface="Calibri"/>
              <a:ea typeface="Calibri"/>
              <a:cs typeface="Times New Roman"/>
            </a:endParaRPr>
          </a:p>
          <a:p>
            <a:pPr marL="342900" lvl="0" indent="-342900" algn="just">
              <a:spcAft>
                <a:spcPts val="0"/>
              </a:spcAft>
              <a:buFont typeface="+mj-lt"/>
              <a:buAutoNum type="arabicPeriod"/>
            </a:pPr>
            <a:r>
              <a:rPr lang="uz-Cyrl-UZ" sz="2800" dirty="0">
                <a:solidFill>
                  <a:srgbClr val="002060"/>
                </a:solidFill>
                <a:latin typeface="Times New Roman"/>
                <a:ea typeface="Calibri"/>
                <a:cs typeface="Times New Roman"/>
              </a:rPr>
              <a:t>Асосий қисм</a:t>
            </a:r>
            <a:r>
              <a:rPr lang="ru-RU" sz="2800" dirty="0">
                <a:solidFill>
                  <a:srgbClr val="002060"/>
                </a:solidFill>
                <a:latin typeface="Times New Roman"/>
                <a:ea typeface="Calibri"/>
                <a:cs typeface="Times New Roman"/>
              </a:rPr>
              <a:t> (</a:t>
            </a:r>
            <a:r>
              <a:rPr lang="uz-Cyrl-UZ" sz="2800" dirty="0">
                <a:solidFill>
                  <a:srgbClr val="002060"/>
                </a:solidFill>
                <a:latin typeface="Times New Roman"/>
                <a:ea typeface="Calibri"/>
                <a:cs typeface="Times New Roman"/>
              </a:rPr>
              <a:t>тадқиқот услублари, эришилган натижа, тушунтиришлар</a:t>
            </a:r>
            <a:r>
              <a:rPr lang="ru-RU" sz="2800" dirty="0">
                <a:solidFill>
                  <a:srgbClr val="002060"/>
                </a:solidFill>
                <a:latin typeface="Times New Roman"/>
                <a:ea typeface="Calibri"/>
                <a:cs typeface="Times New Roman"/>
              </a:rPr>
              <a:t>)</a:t>
            </a:r>
            <a:r>
              <a:rPr lang="uz-Cyrl-UZ" sz="2800" dirty="0">
                <a:solidFill>
                  <a:srgbClr val="002060"/>
                </a:solidFill>
                <a:latin typeface="Times New Roman"/>
                <a:ea typeface="Calibri"/>
                <a:cs typeface="Times New Roman"/>
              </a:rPr>
              <a:t>.</a:t>
            </a:r>
            <a:endParaRPr lang="ru-RU" sz="2000" dirty="0">
              <a:solidFill>
                <a:srgbClr val="002060"/>
              </a:solidFill>
              <a:latin typeface="Calibri"/>
              <a:ea typeface="Calibri"/>
              <a:cs typeface="Times New Roman"/>
            </a:endParaRPr>
          </a:p>
          <a:p>
            <a:pPr marL="342900" lvl="0" indent="-342900" algn="just">
              <a:spcAft>
                <a:spcPts val="0"/>
              </a:spcAft>
              <a:buFont typeface="+mj-lt"/>
              <a:buAutoNum type="arabicPeriod"/>
            </a:pPr>
            <a:r>
              <a:rPr lang="uz-Cyrl-UZ" sz="2800" dirty="0">
                <a:solidFill>
                  <a:srgbClr val="002060"/>
                </a:solidFill>
                <a:latin typeface="Times New Roman"/>
                <a:ea typeface="Calibri"/>
                <a:cs typeface="Times New Roman"/>
              </a:rPr>
              <a:t>Хулосалар</a:t>
            </a:r>
            <a:r>
              <a:rPr lang="ru-RU" sz="2800" dirty="0">
                <a:solidFill>
                  <a:srgbClr val="002060"/>
                </a:solidFill>
                <a:latin typeface="Times New Roman"/>
                <a:ea typeface="Calibri"/>
                <a:cs typeface="Times New Roman"/>
              </a:rPr>
              <a:t> (</a:t>
            </a:r>
            <a:r>
              <a:rPr lang="uz-Cyrl-UZ" sz="2800" dirty="0">
                <a:solidFill>
                  <a:srgbClr val="002060"/>
                </a:solidFill>
                <a:latin typeface="Times New Roman"/>
                <a:ea typeface="Calibri"/>
                <a:cs typeface="Times New Roman"/>
              </a:rPr>
              <a:t>тавсиялар</a:t>
            </a:r>
            <a:r>
              <a:rPr lang="ru-RU" sz="2800" dirty="0">
                <a:solidFill>
                  <a:srgbClr val="002060"/>
                </a:solidFill>
                <a:latin typeface="Times New Roman"/>
                <a:ea typeface="Calibri"/>
                <a:cs typeface="Times New Roman"/>
              </a:rPr>
              <a:t>)</a:t>
            </a:r>
            <a:r>
              <a:rPr lang="uz-Cyrl-UZ" sz="2800" dirty="0">
                <a:solidFill>
                  <a:srgbClr val="002060"/>
                </a:solidFill>
                <a:latin typeface="Times New Roman"/>
                <a:ea typeface="Calibri"/>
                <a:cs typeface="Times New Roman"/>
              </a:rPr>
              <a:t>.</a:t>
            </a:r>
            <a:endParaRPr lang="ru-RU" sz="2000" dirty="0">
              <a:solidFill>
                <a:srgbClr val="002060"/>
              </a:solidFill>
              <a:latin typeface="Calibri"/>
              <a:ea typeface="Calibri"/>
              <a:cs typeface="Times New Roman"/>
            </a:endParaRPr>
          </a:p>
          <a:p>
            <a:r>
              <a:rPr lang="uz-Cyrl-UZ" sz="2800" dirty="0">
                <a:solidFill>
                  <a:srgbClr val="002060"/>
                </a:solidFill>
                <a:latin typeface="Times New Roman"/>
                <a:ea typeface="Calibri"/>
              </a:rPr>
              <a:t>Адабиётлар рўйхати (адабиёт</a:t>
            </a:r>
            <a:r>
              <a:rPr lang="ru-RU" sz="2800" dirty="0">
                <a:solidFill>
                  <a:srgbClr val="002060"/>
                </a:solidFill>
                <a:latin typeface="Times New Roman"/>
                <a:ea typeface="Calibri"/>
              </a:rPr>
              <a:t>).</a:t>
            </a:r>
            <a:endParaRPr lang="ru-RU" sz="2800" dirty="0">
              <a:solidFill>
                <a:srgbClr val="002060"/>
              </a:solidFill>
              <a:effectLst/>
              <a:latin typeface="Calibri"/>
              <a:ea typeface="Calibri"/>
              <a:cs typeface="Times New Roman"/>
            </a:endParaRPr>
          </a:p>
        </p:txBody>
      </p:sp>
    </p:spTree>
    <p:extLst>
      <p:ext uri="{BB962C8B-B14F-4D97-AF65-F5344CB8AC3E}">
        <p14:creationId xmlns:p14="http://schemas.microsoft.com/office/powerpoint/2010/main" val="2196836706"/>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6" presetClass="entr" presetSubtype="32"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circle(out)">
                                      <p:cBhvr>
                                        <p:cTn id="11" dur="3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88640"/>
            <a:ext cx="885698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ru-RU" sz="2800" b="1" dirty="0">
                <a:solidFill>
                  <a:srgbClr val="002060"/>
                </a:solidFill>
                <a:latin typeface="Times New Roman"/>
                <a:ea typeface="Calibri"/>
              </a:rPr>
              <a:t>АННОТАЦИЯ</a:t>
            </a:r>
            <a:endParaRPr lang="ru-RU" sz="2800" b="1" dirty="0">
              <a:solidFill>
                <a:srgbClr val="002060"/>
              </a:solidFill>
              <a:latin typeface="Times New Roman" pitchFamily="18" charset="0"/>
              <a:cs typeface="Times New Roman" pitchFamily="18" charset="0"/>
            </a:endParaRPr>
          </a:p>
        </p:txBody>
      </p:sp>
      <p:sp>
        <p:nvSpPr>
          <p:cNvPr id="14" name="Скругленный прямоугольник 13"/>
          <p:cNvSpPr/>
          <p:nvPr/>
        </p:nvSpPr>
        <p:spPr>
          <a:xfrm>
            <a:off x="195309" y="1556792"/>
            <a:ext cx="8856984" cy="3672408"/>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ru-RU" sz="2800" dirty="0">
                <a:latin typeface="Times New Roman"/>
                <a:ea typeface="Calibri"/>
                <a:cs typeface="Times New Roman"/>
              </a:rPr>
              <a:t>     </a:t>
            </a:r>
            <a:r>
              <a:rPr lang="ru-RU" sz="2800" dirty="0">
                <a:solidFill>
                  <a:srgbClr val="002060"/>
                </a:solidFill>
                <a:latin typeface="Times New Roman"/>
                <a:ea typeface="Calibri"/>
                <a:cs typeface="Times New Roman"/>
              </a:rPr>
              <a:t>Аннотация </a:t>
            </a:r>
            <a:r>
              <a:rPr lang="uz-Cyrl-UZ" sz="2800" dirty="0">
                <a:solidFill>
                  <a:srgbClr val="002060"/>
                </a:solidFill>
                <a:latin typeface="Times New Roman"/>
                <a:ea typeface="Calibri"/>
                <a:cs typeface="Times New Roman"/>
              </a:rPr>
              <a:t>мақола номини кенгайтирилган кўри-нишга олиб келади ва ишнинг қисқача мазмунини баён этади.</a:t>
            </a:r>
            <a:endParaRPr lang="ru-RU" sz="2000" dirty="0">
              <a:solidFill>
                <a:srgbClr val="002060"/>
              </a:solidFill>
              <a:latin typeface="Calibri"/>
              <a:ea typeface="Calibri"/>
              <a:cs typeface="Times New Roman"/>
            </a:endParaRPr>
          </a:p>
          <a:p>
            <a:pPr algn="just"/>
            <a:r>
              <a:rPr lang="uz-Cyrl-UZ" sz="2800" dirty="0">
                <a:solidFill>
                  <a:srgbClr val="002060"/>
                </a:solidFill>
                <a:latin typeface="Times New Roman"/>
                <a:ea typeface="Calibri"/>
              </a:rPr>
              <a:t>     Аннотация орқали муаллиф ўзи томонидан бажарилган ишнинг юқори баҳога лойиқ эканлигини кўрсатишга ҳаракат қилади. Ўз навбатида яхши ёзилмаган аннотация яхши ёзилган мақола ҳақидаги таассуротларни бузиб қўйиши ҳеч гап эмас.</a:t>
            </a:r>
            <a:endParaRPr lang="ru-RU" sz="2800" dirty="0">
              <a:solidFill>
                <a:srgbClr val="002060"/>
              </a:solidFill>
              <a:effectLst/>
              <a:latin typeface="Calibri"/>
              <a:ea typeface="Calibri"/>
              <a:cs typeface="Times New Roman"/>
            </a:endParaRPr>
          </a:p>
        </p:txBody>
      </p:sp>
    </p:spTree>
    <p:extLst>
      <p:ext uri="{BB962C8B-B14F-4D97-AF65-F5344CB8AC3E}">
        <p14:creationId xmlns:p14="http://schemas.microsoft.com/office/powerpoint/2010/main" val="3997009985"/>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6" presetClass="entr" presetSubtype="32"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circle(out)">
                                      <p:cBhvr>
                                        <p:cTn id="11" dur="3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88640"/>
            <a:ext cx="885698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60680" lvl="0" algn="ctr" eaLnBrk="1" hangingPunct="1"/>
            <a:r>
              <a:rPr lang="uz-Cyrl-UZ" sz="2800" b="1" dirty="0">
                <a:solidFill>
                  <a:srgbClr val="002060"/>
                </a:solidFill>
                <a:latin typeface="Times New Roman"/>
                <a:ea typeface="Calibri"/>
                <a:cs typeface="Times New Roman"/>
              </a:rPr>
              <a:t>КИРИШ ҚИСМИ</a:t>
            </a:r>
            <a:endParaRPr lang="ru-RU" sz="2000" dirty="0">
              <a:solidFill>
                <a:srgbClr val="002060"/>
              </a:solidFill>
              <a:latin typeface="Calibri"/>
              <a:ea typeface="Calibri"/>
              <a:cs typeface="Times New Roman"/>
            </a:endParaRPr>
          </a:p>
        </p:txBody>
      </p:sp>
      <p:sp>
        <p:nvSpPr>
          <p:cNvPr id="14" name="Скругленный прямоугольник 13"/>
          <p:cNvSpPr/>
          <p:nvPr/>
        </p:nvSpPr>
        <p:spPr>
          <a:xfrm>
            <a:off x="179512" y="1052736"/>
            <a:ext cx="8856984" cy="568863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600" dirty="0">
                <a:latin typeface="Times New Roman"/>
                <a:ea typeface="Calibri"/>
                <a:cs typeface="Times New Roman"/>
              </a:rPr>
              <a:t>     </a:t>
            </a:r>
            <a:r>
              <a:rPr lang="uz-Cyrl-UZ" sz="2600" dirty="0">
                <a:solidFill>
                  <a:srgbClr val="002060"/>
                </a:solidFill>
                <a:latin typeface="Times New Roman"/>
                <a:ea typeface="Calibri"/>
                <a:cs typeface="Times New Roman"/>
              </a:rPr>
              <a:t>Сўнгги вақтларда муаллифлар мақоланинг мазкур қисмига етарлича эътибор қаратмаётирлар ва бирданига эришилган натижани баён этишга ўтиб кетиш ҳолати кузатилмоқда. Бироқ бу хилдаги мақолалар ўқувчи учун ноқулайликларни юзага келтиради. Чунки ўқувчи мақолани ўқиш жараёнида унда илгари сурилаётган масаланинг долзарблиги, уни тадқиқ этиб ўрганишнинг зарурати ҳақидаги маълумотларни билгиси келади.</a:t>
            </a:r>
            <a:endParaRPr lang="ru-RU" sz="2600" dirty="0">
              <a:solidFill>
                <a:srgbClr val="002060"/>
              </a:solidFill>
              <a:latin typeface="Calibri"/>
              <a:ea typeface="Calibri"/>
              <a:cs typeface="Times New Roman"/>
            </a:endParaRPr>
          </a:p>
          <a:p>
            <a:pPr algn="just"/>
            <a:r>
              <a:rPr lang="uz-Cyrl-UZ" sz="2600" dirty="0">
                <a:solidFill>
                  <a:srgbClr val="002060"/>
                </a:solidFill>
                <a:latin typeface="Times New Roman"/>
                <a:ea typeface="Calibri"/>
              </a:rPr>
              <a:t>    Мақоланинг кириш қисмида муаллифлар томонидан мақо-лани ёзиш жараёнида топилган манбалар ҳақидаги қисқача умумлаштирилган маълумотлар (мақолалар, ҳисоботлар, Интернетдан олинган маълумотлар ва ҳ.к.лар)нинг берилиши ҳам яхши самара беради.</a:t>
            </a:r>
            <a:endParaRPr lang="ru-RU" sz="2600" dirty="0">
              <a:solidFill>
                <a:srgbClr val="002060"/>
              </a:solidFill>
              <a:effectLst/>
              <a:latin typeface="Calibri"/>
              <a:ea typeface="Calibri"/>
              <a:cs typeface="Times New Roman"/>
            </a:endParaRPr>
          </a:p>
        </p:txBody>
      </p:sp>
    </p:spTree>
    <p:extLst>
      <p:ext uri="{BB962C8B-B14F-4D97-AF65-F5344CB8AC3E}">
        <p14:creationId xmlns:p14="http://schemas.microsoft.com/office/powerpoint/2010/main" val="378353904"/>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6" presetClass="entr" presetSubtype="32"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circle(out)">
                                      <p:cBhvr>
                                        <p:cTn id="11" dur="3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88640"/>
            <a:ext cx="885698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algn="ctr" eaLnBrk="1" hangingPunct="1"/>
            <a:r>
              <a:rPr lang="uz-Cyrl-UZ" sz="2800" b="1" dirty="0">
                <a:solidFill>
                  <a:srgbClr val="002060"/>
                </a:solidFill>
                <a:latin typeface="Times New Roman"/>
                <a:ea typeface="Calibri"/>
                <a:cs typeface="Times New Roman"/>
              </a:rPr>
              <a:t>АСОСИЙ ҚИСМ</a:t>
            </a:r>
            <a:endParaRPr lang="ru-RU" sz="2000" dirty="0">
              <a:solidFill>
                <a:srgbClr val="002060"/>
              </a:solidFill>
              <a:latin typeface="Calibri"/>
              <a:ea typeface="Calibri"/>
              <a:cs typeface="Times New Roman"/>
            </a:endParaRPr>
          </a:p>
        </p:txBody>
      </p:sp>
      <p:sp>
        <p:nvSpPr>
          <p:cNvPr id="14" name="Скругленный прямоугольник 13"/>
          <p:cNvSpPr/>
          <p:nvPr/>
        </p:nvSpPr>
        <p:spPr>
          <a:xfrm>
            <a:off x="179512" y="1052736"/>
            <a:ext cx="8856984" cy="4896544"/>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800" dirty="0">
                <a:latin typeface="Times New Roman"/>
                <a:ea typeface="Calibri"/>
                <a:cs typeface="Times New Roman"/>
              </a:rPr>
              <a:t>     Тадқиқот натижаларига бағишланган мақолаларда муаллиф албатта эришилган натижанинг аниқлиги ва асослантирилганлигига эътиборни кучайтириши талаб этилади. Агар бу талаб бажарилмайдиган бўлса, у ҳолда эришилган натижа шубҳа остига олинади, ўқувчи мазкур мақолани ўқиб, ўз вақтини беҳудага сарфлаган-лигини тушуниб етади.</a:t>
            </a:r>
            <a:endParaRPr lang="ru-RU" sz="2800" dirty="0">
              <a:latin typeface="Calibri"/>
              <a:ea typeface="Calibri"/>
              <a:cs typeface="Times New Roman"/>
            </a:endParaRPr>
          </a:p>
          <a:p>
            <a:pPr algn="just">
              <a:spcAft>
                <a:spcPts val="0"/>
              </a:spcAft>
            </a:pPr>
            <a:r>
              <a:rPr lang="uz-Cyrl-UZ" sz="2800" dirty="0">
                <a:latin typeface="Times New Roman"/>
                <a:ea typeface="Calibri"/>
                <a:cs typeface="Times New Roman"/>
              </a:rPr>
              <a:t>      Муаллиф мақолада илгари сурилган натижаларни аниқ ва тушунарли баён этиши лозим. Иложи бўлса уларни жадвал, график ва диаграмма шаклида намойиш эта олса, мақсадга эришиш осонлашади.</a:t>
            </a:r>
            <a:endParaRPr lang="ru-RU" sz="2800" dirty="0">
              <a:effectLst/>
              <a:latin typeface="Calibri"/>
              <a:ea typeface="Calibri"/>
              <a:cs typeface="Times New Roman"/>
            </a:endParaRPr>
          </a:p>
        </p:txBody>
      </p:sp>
    </p:spTree>
    <p:extLst>
      <p:ext uri="{BB962C8B-B14F-4D97-AF65-F5344CB8AC3E}">
        <p14:creationId xmlns:p14="http://schemas.microsoft.com/office/powerpoint/2010/main" val="514004413"/>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6" presetClass="entr" presetSubtype="32"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circle(out)">
                                      <p:cBhvr>
                                        <p:cTn id="11" dur="3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88640"/>
            <a:ext cx="885698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algn="ctr" eaLnBrk="1" hangingPunct="1"/>
            <a:r>
              <a:rPr lang="uz-Cyrl-UZ" sz="2800" b="1" dirty="0">
                <a:solidFill>
                  <a:srgbClr val="002060"/>
                </a:solidFill>
                <a:latin typeface="Times New Roman" pitchFamily="18" charset="0"/>
                <a:cs typeface="Times New Roman" pitchFamily="18" charset="0"/>
              </a:rPr>
              <a:t>ХУЛОСАЛАР</a:t>
            </a:r>
            <a:endParaRPr lang="ru-RU" sz="2000" dirty="0">
              <a:solidFill>
                <a:srgbClr val="002060"/>
              </a:solidFill>
              <a:latin typeface="Times New Roman" pitchFamily="18" charset="0"/>
              <a:ea typeface="Calibri"/>
              <a:cs typeface="Times New Roman" pitchFamily="18" charset="0"/>
            </a:endParaRPr>
          </a:p>
        </p:txBody>
      </p:sp>
      <p:sp>
        <p:nvSpPr>
          <p:cNvPr id="14" name="Скругленный прямоугольник 13"/>
          <p:cNvSpPr/>
          <p:nvPr/>
        </p:nvSpPr>
        <p:spPr>
          <a:xfrm>
            <a:off x="179512" y="1052736"/>
            <a:ext cx="8856984" cy="4536504"/>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800" dirty="0">
                <a:latin typeface="Times New Roman"/>
                <a:ea typeface="Calibri"/>
              </a:rPr>
              <a:t>      </a:t>
            </a:r>
            <a:r>
              <a:rPr lang="uz-Cyrl-UZ" sz="2800" dirty="0">
                <a:solidFill>
                  <a:srgbClr val="002060"/>
                </a:solidFill>
                <a:latin typeface="Times New Roman"/>
                <a:ea typeface="Calibri"/>
              </a:rPr>
              <a:t>Хулосалар тезислар каби иложи борича қисқа ва аниқ бўлиши лозим</a:t>
            </a:r>
            <a:r>
              <a:rPr lang="ru-RU" sz="2800" dirty="0">
                <a:solidFill>
                  <a:srgbClr val="002060"/>
                </a:solidFill>
                <a:latin typeface="Times New Roman"/>
                <a:ea typeface="Calibri"/>
              </a:rPr>
              <a:t>. </a:t>
            </a:r>
            <a:r>
              <a:rPr lang="uz-Cyrl-UZ" sz="2800" dirty="0">
                <a:solidFill>
                  <a:srgbClr val="002060"/>
                </a:solidFill>
                <a:latin typeface="Times New Roman"/>
                <a:ea typeface="Calibri"/>
              </a:rPr>
              <a:t>Илгари сурилаётган ҳар бир хулосанинг бошланишида </a:t>
            </a:r>
            <a:r>
              <a:rPr lang="uz-Cyrl-UZ" sz="2800" i="1" dirty="0">
                <a:solidFill>
                  <a:srgbClr val="002060"/>
                </a:solidFill>
                <a:latin typeface="Times New Roman"/>
                <a:ea typeface="Calibri"/>
              </a:rPr>
              <a:t>“Менинг фикримча, ...”</a:t>
            </a:r>
            <a:r>
              <a:rPr lang="uz-Cyrl-UZ" sz="2800" dirty="0">
                <a:solidFill>
                  <a:srgbClr val="002060"/>
                </a:solidFill>
                <a:latin typeface="Times New Roman"/>
                <a:ea typeface="Calibri"/>
              </a:rPr>
              <a:t> ёки </a:t>
            </a:r>
            <a:r>
              <a:rPr lang="uz-Cyrl-UZ" sz="2800" i="1" dirty="0">
                <a:solidFill>
                  <a:srgbClr val="002060"/>
                </a:solidFill>
                <a:latin typeface="Times New Roman"/>
                <a:ea typeface="Calibri"/>
              </a:rPr>
              <a:t>“Менинг назаримча, ...”</a:t>
            </a:r>
            <a:r>
              <a:rPr lang="uz-Cyrl-UZ" sz="2800" dirty="0">
                <a:solidFill>
                  <a:srgbClr val="002060"/>
                </a:solidFill>
                <a:latin typeface="Times New Roman"/>
                <a:ea typeface="Calibri"/>
              </a:rPr>
              <a:t> деган сўзларни ишлатиши тавсия этилади.</a:t>
            </a:r>
            <a:endParaRPr lang="ru-RU" sz="2800" dirty="0">
              <a:solidFill>
                <a:srgbClr val="002060"/>
              </a:solidFill>
              <a:effectLst/>
              <a:latin typeface="Calibri"/>
              <a:ea typeface="Calibri"/>
              <a:cs typeface="Times New Roman"/>
            </a:endParaRPr>
          </a:p>
        </p:txBody>
      </p:sp>
    </p:spTree>
    <p:extLst>
      <p:ext uri="{BB962C8B-B14F-4D97-AF65-F5344CB8AC3E}">
        <p14:creationId xmlns:p14="http://schemas.microsoft.com/office/powerpoint/2010/main" val="3487542717"/>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6" presetClass="entr" presetSubtype="32"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circle(out)">
                                      <p:cBhvr>
                                        <p:cTn id="11" dur="3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1340768"/>
            <a:ext cx="8136904" cy="3312368"/>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4400" b="1" dirty="0">
                <a:solidFill>
                  <a:srgbClr val="002060"/>
                </a:solidFill>
                <a:latin typeface="Times New Roman" pitchFamily="18" charset="0"/>
                <a:cs typeface="Calibri" pitchFamily="34" charset="0"/>
              </a:rPr>
              <a:t>Эътиборингиз </a:t>
            </a:r>
            <a:r>
              <a:rPr lang="uz-Cyrl-UZ" sz="4400" b="1">
                <a:solidFill>
                  <a:srgbClr val="002060"/>
                </a:solidFill>
                <a:latin typeface="Times New Roman" pitchFamily="18" charset="0"/>
                <a:cs typeface="Calibri" pitchFamily="34" charset="0"/>
              </a:rPr>
              <a:t>учун </a:t>
            </a:r>
          </a:p>
          <a:p>
            <a:pPr algn="ctr" eaLnBrk="1" fontAlgn="base" hangingPunct="1">
              <a:spcBef>
                <a:spcPct val="0"/>
              </a:spcBef>
              <a:spcAft>
                <a:spcPct val="0"/>
              </a:spcAft>
            </a:pPr>
            <a:r>
              <a:rPr lang="uz-Cyrl-UZ" sz="4400" b="1">
                <a:solidFill>
                  <a:srgbClr val="002060"/>
                </a:solidFill>
                <a:latin typeface="Times New Roman" pitchFamily="18" charset="0"/>
                <a:cs typeface="Calibri" pitchFamily="34" charset="0"/>
              </a:rPr>
              <a:t>ташаккур</a:t>
            </a:r>
            <a:r>
              <a:rPr lang="uz-Cyrl-UZ" sz="4400" b="1" dirty="0">
                <a:solidFill>
                  <a:srgbClr val="002060"/>
                </a:solidFill>
                <a:latin typeface="Times New Roman" pitchFamily="18" charset="0"/>
                <a:cs typeface="Calibri" pitchFamily="34" charset="0"/>
              </a:rPr>
              <a:t>!</a:t>
            </a:r>
            <a:endParaRPr lang="ru-RU" sz="44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076049088"/>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16632"/>
            <a:ext cx="885698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algn="ctr" eaLnBrk="1" fontAlgn="base" hangingPunct="1">
              <a:spcBef>
                <a:spcPct val="0"/>
              </a:spcBef>
              <a:spcAft>
                <a:spcPct val="0"/>
              </a:spcAft>
            </a:pPr>
            <a:r>
              <a:rPr lang="uz-Cyrl-UZ" sz="2800" b="1" dirty="0">
                <a:solidFill>
                  <a:srgbClr val="002060"/>
                </a:solidFill>
                <a:latin typeface="Times New Roman"/>
                <a:ea typeface="Calibri"/>
              </a:rPr>
              <a:t>ИЛҒОР (ПУБЛИЦИСТИК) МАҚОЛА</a:t>
            </a:r>
            <a:r>
              <a:rPr lang="uz-Cyrl-UZ" sz="2400" b="1" dirty="0">
                <a:solidFill>
                  <a:srgbClr val="002060"/>
                </a:solidFill>
                <a:latin typeface="Times New Roman" pitchFamily="18" charset="0"/>
                <a:cs typeface="Calibri" pitchFamily="34" charset="0"/>
              </a:rPr>
              <a:t>:</a:t>
            </a:r>
            <a:endParaRPr lang="ru-RU" sz="2400" b="1" dirty="0">
              <a:solidFill>
                <a:srgbClr val="002060"/>
              </a:solidFill>
              <a:latin typeface="Times New Roman" pitchFamily="18" charset="0"/>
              <a:cs typeface="Times New Roman" pitchFamily="18" charset="0"/>
            </a:endParaRPr>
          </a:p>
        </p:txBody>
      </p:sp>
      <p:sp>
        <p:nvSpPr>
          <p:cNvPr id="6" name="Скругленный прямоугольник 5"/>
          <p:cNvSpPr/>
          <p:nvPr/>
        </p:nvSpPr>
        <p:spPr>
          <a:xfrm>
            <a:off x="179512" y="1268760"/>
            <a:ext cx="8856984" cy="3672408"/>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400" dirty="0">
                <a:latin typeface="Times New Roman"/>
                <a:ea typeface="Calibri"/>
                <a:cs typeface="Times New Roman"/>
              </a:rPr>
              <a:t>    </a:t>
            </a:r>
            <a:r>
              <a:rPr lang="uz-Cyrl-UZ" sz="2400" dirty="0">
                <a:solidFill>
                  <a:srgbClr val="002060"/>
                </a:solidFill>
                <a:latin typeface="Times New Roman"/>
                <a:ea typeface="Calibri"/>
                <a:cs typeface="Times New Roman"/>
              </a:rPr>
              <a:t>Ушбу тоифадаги мақолаларда муаллифнинг ўрганилган ва долзарб бўлган  мавзу бўйича нуқтаи назарлари ўз ифодасини топади. Мазкур мақолалар  жамият ҳаётидаги муаммолар бўйича тўғри йўналишларни аниқлашга, долзарб бўлган масалаларга ўқувчининг ўз муносабатини шакллантиришга хизмат қилади.</a:t>
            </a: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205916934"/>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nodeType="afterGroup">
                            <p:stCondLst>
                              <p:cond delay="3000"/>
                            </p:stCondLst>
                            <p:childTnLst>
                              <p:par>
                                <p:cTn id="9" presetID="6" presetClass="entr" presetSubtype="32"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ircle(out)">
                                      <p:cBhvr>
                                        <p:cTn id="11"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16632"/>
            <a:ext cx="8856984" cy="936104"/>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algn="ctr" eaLnBrk="1" fontAlgn="base" hangingPunct="1">
              <a:spcBef>
                <a:spcPct val="0"/>
              </a:spcBef>
              <a:spcAft>
                <a:spcPct val="0"/>
              </a:spcAft>
            </a:pPr>
            <a:r>
              <a:rPr lang="uz-Cyrl-UZ" sz="2800" b="1" dirty="0">
                <a:solidFill>
                  <a:srgbClr val="002060"/>
                </a:solidFill>
                <a:latin typeface="Times New Roman"/>
                <a:ea typeface="Calibri"/>
              </a:rPr>
              <a:t>ИЛҒОР (ПУБЛИЦИСТИК) МАҚОЛАЛАРГА НИСБАТАН ҚЎЙИЛАДИГАН ТАЛАБЛАР</a:t>
            </a:r>
            <a:r>
              <a:rPr lang="uz-Cyrl-UZ" sz="2400" b="1" dirty="0">
                <a:solidFill>
                  <a:srgbClr val="002060"/>
                </a:solidFill>
                <a:latin typeface="Times New Roman" pitchFamily="18" charset="0"/>
                <a:cs typeface="Calibri" pitchFamily="34" charset="0"/>
              </a:rPr>
              <a:t>:</a:t>
            </a:r>
            <a:endParaRPr lang="ru-RU" sz="2400" b="1" dirty="0">
              <a:solidFill>
                <a:srgbClr val="002060"/>
              </a:solidFill>
              <a:latin typeface="Times New Roman" pitchFamily="18" charset="0"/>
              <a:cs typeface="Times New Roman" pitchFamily="18" charset="0"/>
            </a:endParaRPr>
          </a:p>
        </p:txBody>
      </p:sp>
      <p:sp>
        <p:nvSpPr>
          <p:cNvPr id="6" name="Скругленный прямоугольник 5"/>
          <p:cNvSpPr/>
          <p:nvPr/>
        </p:nvSpPr>
        <p:spPr>
          <a:xfrm>
            <a:off x="179512" y="1268760"/>
            <a:ext cx="8856984" cy="136815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400" dirty="0">
                <a:solidFill>
                  <a:srgbClr val="002060"/>
                </a:solidFill>
                <a:latin typeface="Times New Roman"/>
                <a:ea typeface="Calibri"/>
              </a:rPr>
              <a:t>мавзунинг долзарблиги;</a:t>
            </a:r>
            <a:endParaRPr lang="ru-RU" sz="2400" dirty="0">
              <a:solidFill>
                <a:srgbClr val="002060"/>
              </a:solidFill>
              <a:latin typeface="Times New Roman" pitchFamily="18" charset="0"/>
              <a:cs typeface="Times New Roman" pitchFamily="18" charset="0"/>
            </a:endParaRPr>
          </a:p>
        </p:txBody>
      </p:sp>
      <p:sp>
        <p:nvSpPr>
          <p:cNvPr id="10" name="Скругленный прямоугольник 9"/>
          <p:cNvSpPr/>
          <p:nvPr/>
        </p:nvSpPr>
        <p:spPr>
          <a:xfrm>
            <a:off x="259494" y="2924944"/>
            <a:ext cx="8856984" cy="1152128"/>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base" hangingPunct="1">
              <a:spcBef>
                <a:spcPct val="0"/>
              </a:spcBef>
              <a:spcAft>
                <a:spcPct val="0"/>
              </a:spcAft>
            </a:pPr>
            <a:r>
              <a:rPr lang="uz-Cyrl-UZ" sz="2400" dirty="0">
                <a:solidFill>
                  <a:srgbClr val="002060"/>
                </a:solidFill>
                <a:latin typeface="Times New Roman"/>
                <a:ea typeface="Calibri"/>
              </a:rPr>
              <a:t>мақола орқали ҳал этилиши керак бўлган вазифаларни ҳар томонлама очиб берилиши ва асослантирилганлиги;</a:t>
            </a:r>
            <a:endParaRPr lang="ru-RU" sz="2400" dirty="0">
              <a:solidFill>
                <a:srgbClr val="002060"/>
              </a:solidFill>
              <a:latin typeface="Times New Roman" pitchFamily="18" charset="0"/>
              <a:cs typeface="Times New Roman" pitchFamily="18" charset="0"/>
            </a:endParaRPr>
          </a:p>
        </p:txBody>
      </p:sp>
      <p:sp>
        <p:nvSpPr>
          <p:cNvPr id="5" name="Скругленный прямоугольник 4"/>
          <p:cNvSpPr/>
          <p:nvPr/>
        </p:nvSpPr>
        <p:spPr>
          <a:xfrm>
            <a:off x="179512" y="4437112"/>
            <a:ext cx="8856984" cy="1224136"/>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base" hangingPunct="1">
              <a:spcBef>
                <a:spcPct val="0"/>
              </a:spcBef>
              <a:spcAft>
                <a:spcPct val="0"/>
              </a:spcAft>
            </a:pPr>
            <a:r>
              <a:rPr lang="uz-Cyrl-UZ" sz="2400" dirty="0">
                <a:solidFill>
                  <a:srgbClr val="002060"/>
                </a:solidFill>
                <a:latin typeface="Times New Roman"/>
                <a:ea typeface="Calibri"/>
              </a:rPr>
              <a:t>фактлар ва илгари сурилаётган хулосаларнинг қисқа, аниқ ва лўнда ифодаланиши.</a:t>
            </a: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556603653"/>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nodeType="afterGroup">
                            <p:stCondLst>
                              <p:cond delay="3000"/>
                            </p:stCondLst>
                            <p:childTnLst>
                              <p:par>
                                <p:cTn id="9" presetID="6" presetClass="entr" presetSubtype="32"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ircle(out)">
                                      <p:cBhvr>
                                        <p:cTn id="11" dur="3000"/>
                                        <p:tgtEl>
                                          <p:spTgt spid="6"/>
                                        </p:tgtEl>
                                      </p:cBhvr>
                                    </p:animEffect>
                                  </p:childTnLst>
                                </p:cTn>
                              </p:par>
                            </p:childTnLst>
                          </p:cTn>
                        </p:par>
                        <p:par>
                          <p:cTn id="12" fill="hold" nodeType="afterGroup">
                            <p:stCondLst>
                              <p:cond delay="6000"/>
                            </p:stCondLst>
                            <p:childTnLst>
                              <p:par>
                                <p:cTn id="13" presetID="6" presetClass="entr" presetSubtype="32"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out)">
                                      <p:cBhvr>
                                        <p:cTn id="15" dur="3000"/>
                                        <p:tgtEl>
                                          <p:spTgt spid="10"/>
                                        </p:tgtEl>
                                      </p:cBhvr>
                                    </p:animEffect>
                                  </p:childTnLst>
                                </p:cTn>
                              </p:par>
                            </p:childTnLst>
                          </p:cTn>
                        </p:par>
                        <p:par>
                          <p:cTn id="16" fill="hold">
                            <p:stCondLst>
                              <p:cond delay="9000"/>
                            </p:stCondLst>
                            <p:childTnLst>
                              <p:par>
                                <p:cTn id="17" presetID="6" presetClass="entr" presetSubtype="32"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out)">
                                      <p:cBhvr>
                                        <p:cTn id="19"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260648"/>
            <a:ext cx="8856984" cy="504056"/>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400" b="1" dirty="0">
                <a:solidFill>
                  <a:srgbClr val="002060"/>
                </a:solidFill>
                <a:effectLst/>
                <a:latin typeface="Times New Roman"/>
                <a:ea typeface="Calibri"/>
              </a:rPr>
              <a:t>ИЛҒОР (ПУБЛИЦИСТИК) МАҚОЛАНИНГ ТУРЛАРИ</a:t>
            </a:r>
            <a:r>
              <a:rPr lang="uz-Cyrl-UZ" sz="2400" b="1" dirty="0">
                <a:solidFill>
                  <a:srgbClr val="002060"/>
                </a:solidFill>
                <a:latin typeface="Times New Roman" pitchFamily="18" charset="0"/>
                <a:cs typeface="Calibri" pitchFamily="34" charset="0"/>
              </a:rPr>
              <a:t>:</a:t>
            </a:r>
            <a:endParaRPr lang="ru-RU" sz="2400" b="1" dirty="0">
              <a:solidFill>
                <a:srgbClr val="002060"/>
              </a:solidFill>
              <a:latin typeface="Times New Roman" pitchFamily="18" charset="0"/>
              <a:cs typeface="Times New Roman" pitchFamily="18" charset="0"/>
            </a:endParaRPr>
          </a:p>
        </p:txBody>
      </p:sp>
      <p:sp>
        <p:nvSpPr>
          <p:cNvPr id="6" name="Скругленный прямоугольник 5"/>
          <p:cNvSpPr/>
          <p:nvPr/>
        </p:nvSpPr>
        <p:spPr>
          <a:xfrm>
            <a:off x="179512" y="1556792"/>
            <a:ext cx="417646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dirty="0">
                <a:solidFill>
                  <a:srgbClr val="002060"/>
                </a:solidFill>
                <a:effectLst/>
                <a:latin typeface="Times New Roman"/>
                <a:ea typeface="Calibri"/>
              </a:rPr>
              <a:t>умумсиёсий</a:t>
            </a:r>
            <a:endParaRPr lang="ru-RU" sz="2800" dirty="0">
              <a:solidFill>
                <a:srgbClr val="002060"/>
              </a:solidFill>
              <a:latin typeface="Times New Roman" pitchFamily="18" charset="0"/>
              <a:cs typeface="Times New Roman" pitchFamily="18" charset="0"/>
            </a:endParaRPr>
          </a:p>
        </p:txBody>
      </p:sp>
      <p:sp>
        <p:nvSpPr>
          <p:cNvPr id="7" name="Скругленный прямоугольник 6"/>
          <p:cNvSpPr/>
          <p:nvPr/>
        </p:nvSpPr>
        <p:spPr>
          <a:xfrm>
            <a:off x="4860032" y="1556792"/>
            <a:ext cx="417646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dirty="0">
                <a:solidFill>
                  <a:srgbClr val="002060"/>
                </a:solidFill>
                <a:effectLst/>
                <a:latin typeface="Times New Roman"/>
                <a:ea typeface="Calibri"/>
              </a:rPr>
              <a:t>тарғиботга оид </a:t>
            </a:r>
            <a:endParaRPr lang="ru-RU" sz="2800" dirty="0">
              <a:solidFill>
                <a:srgbClr val="002060"/>
              </a:solidFill>
              <a:latin typeface="Times New Roman" pitchFamily="18" charset="0"/>
              <a:cs typeface="Times New Roman" pitchFamily="18" charset="0"/>
            </a:endParaRPr>
          </a:p>
        </p:txBody>
      </p:sp>
      <p:sp>
        <p:nvSpPr>
          <p:cNvPr id="9" name="Скругленный прямоугольник 8"/>
          <p:cNvSpPr/>
          <p:nvPr/>
        </p:nvSpPr>
        <p:spPr>
          <a:xfrm>
            <a:off x="2519772" y="3068960"/>
            <a:ext cx="4176464" cy="64807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dirty="0">
                <a:solidFill>
                  <a:srgbClr val="002060"/>
                </a:solidFill>
                <a:effectLst/>
                <a:latin typeface="Times New Roman"/>
                <a:ea typeface="Calibri"/>
              </a:rPr>
              <a:t>тезкор</a:t>
            </a:r>
            <a:endParaRPr lang="ru-RU" sz="2800" dirty="0">
              <a:solidFill>
                <a:srgbClr val="002060"/>
              </a:solidFill>
              <a:latin typeface="Times New Roman" pitchFamily="18" charset="0"/>
              <a:cs typeface="Times New Roman" pitchFamily="18" charset="0"/>
            </a:endParaRPr>
          </a:p>
        </p:txBody>
      </p:sp>
      <p:sp>
        <p:nvSpPr>
          <p:cNvPr id="11" name="Стрелка вниз 10"/>
          <p:cNvSpPr/>
          <p:nvPr/>
        </p:nvSpPr>
        <p:spPr>
          <a:xfrm>
            <a:off x="2183418" y="764704"/>
            <a:ext cx="288032" cy="79208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3" name="Стрелка вниз 12"/>
          <p:cNvSpPr/>
          <p:nvPr/>
        </p:nvSpPr>
        <p:spPr>
          <a:xfrm>
            <a:off x="2555776" y="2225581"/>
            <a:ext cx="288032" cy="79208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4" name="Стрелка вниз 13"/>
          <p:cNvSpPr/>
          <p:nvPr/>
        </p:nvSpPr>
        <p:spPr>
          <a:xfrm>
            <a:off x="6444208" y="2228535"/>
            <a:ext cx="288032" cy="79208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0" name="Стрелка вниз 9"/>
          <p:cNvSpPr/>
          <p:nvPr/>
        </p:nvSpPr>
        <p:spPr>
          <a:xfrm>
            <a:off x="6804248" y="784287"/>
            <a:ext cx="288032" cy="79208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035263678"/>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53"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nodeType="afterGroup">
                            <p:stCondLst>
                              <p:cond delay="3500"/>
                            </p:stCondLst>
                            <p:childTnLst>
                              <p:par>
                                <p:cTn id="15" presetID="53" presetClass="entr" presetSubtype="16"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par>
                          <p:cTn id="20" fill="hold">
                            <p:stCondLst>
                              <p:cond delay="4000"/>
                            </p:stCondLst>
                            <p:childTnLst>
                              <p:par>
                                <p:cTn id="21" presetID="6" presetClass="entr" presetSubtype="32"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ircle(out)">
                                      <p:cBhvr>
                                        <p:cTn id="23" dur="3000"/>
                                        <p:tgtEl>
                                          <p:spTgt spid="6"/>
                                        </p:tgtEl>
                                      </p:cBhvr>
                                    </p:animEffect>
                                  </p:childTnLst>
                                </p:cTn>
                              </p:par>
                            </p:childTnLst>
                          </p:cTn>
                        </p:par>
                        <p:par>
                          <p:cTn id="24" fill="hold">
                            <p:stCondLst>
                              <p:cond delay="7000"/>
                            </p:stCondLst>
                            <p:childTnLst>
                              <p:par>
                                <p:cTn id="25" presetID="6" presetClass="entr" presetSubtype="32"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out)">
                                      <p:cBhvr>
                                        <p:cTn id="27" dur="3000"/>
                                        <p:tgtEl>
                                          <p:spTgt spid="7"/>
                                        </p:tgtEl>
                                      </p:cBhvr>
                                    </p:animEffect>
                                  </p:childTnLst>
                                </p:cTn>
                              </p:par>
                            </p:childTnLst>
                          </p:cTn>
                        </p:par>
                        <p:par>
                          <p:cTn id="28" fill="hold">
                            <p:stCondLst>
                              <p:cond delay="10000"/>
                            </p:stCondLst>
                            <p:childTnLst>
                              <p:par>
                                <p:cTn id="29" presetID="53" presetClass="entr" presetSubtype="16"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Effect transition="in" filter="fade">
                                      <p:cBhvr>
                                        <p:cTn id="33" dur="500"/>
                                        <p:tgtEl>
                                          <p:spTgt spid="13"/>
                                        </p:tgtEl>
                                      </p:cBhvr>
                                    </p:animEffect>
                                  </p:childTnLst>
                                </p:cTn>
                              </p:par>
                            </p:childTnLst>
                          </p:cTn>
                        </p:par>
                        <p:par>
                          <p:cTn id="34" fill="hold">
                            <p:stCondLst>
                              <p:cond delay="10500"/>
                            </p:stCondLst>
                            <p:childTnLst>
                              <p:par>
                                <p:cTn id="35" presetID="53" presetClass="entr" presetSubtype="16"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childTnLst>
                          </p:cTn>
                        </p:par>
                        <p:par>
                          <p:cTn id="40" fill="hold">
                            <p:stCondLst>
                              <p:cond delay="11000"/>
                            </p:stCondLst>
                            <p:childTnLst>
                              <p:par>
                                <p:cTn id="41" presetID="6" presetClass="entr" presetSubtype="32"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circle(out)">
                                      <p:cBhvr>
                                        <p:cTn id="43"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260648"/>
            <a:ext cx="8856984" cy="504056"/>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400" b="1" dirty="0">
                <a:solidFill>
                  <a:srgbClr val="002060"/>
                </a:solidFill>
                <a:effectLst/>
                <a:latin typeface="Times New Roman"/>
                <a:ea typeface="Calibri"/>
              </a:rPr>
              <a:t>ИЛҒОР (ПУБЛИЦИСТИК) МАҚОЛАНИНГ ТУРЛАРИ</a:t>
            </a:r>
            <a:r>
              <a:rPr lang="uz-Cyrl-UZ" sz="2400" b="1" dirty="0">
                <a:solidFill>
                  <a:srgbClr val="002060"/>
                </a:solidFill>
                <a:latin typeface="Times New Roman" pitchFamily="18" charset="0"/>
                <a:cs typeface="Calibri" pitchFamily="34" charset="0"/>
              </a:rPr>
              <a:t>:</a:t>
            </a:r>
            <a:endParaRPr lang="ru-RU" sz="2400" b="1" dirty="0">
              <a:solidFill>
                <a:srgbClr val="002060"/>
              </a:solidFill>
              <a:latin typeface="Times New Roman" pitchFamily="18" charset="0"/>
              <a:cs typeface="Times New Roman" pitchFamily="18" charset="0"/>
            </a:endParaRPr>
          </a:p>
        </p:txBody>
      </p:sp>
      <p:sp>
        <p:nvSpPr>
          <p:cNvPr id="6" name="Скругленный прямоугольник 5"/>
          <p:cNvSpPr/>
          <p:nvPr/>
        </p:nvSpPr>
        <p:spPr>
          <a:xfrm>
            <a:off x="179512" y="1348740"/>
            <a:ext cx="8856984" cy="1196152"/>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dirty="0">
                <a:solidFill>
                  <a:srgbClr val="002060"/>
                </a:solidFill>
                <a:effectLst/>
                <a:latin typeface="Times New Roman"/>
                <a:ea typeface="Calibri"/>
              </a:rPr>
              <a:t>умумсиёсий</a:t>
            </a:r>
            <a:r>
              <a:rPr lang="uz-Cyrl-UZ" sz="2800" dirty="0">
                <a:solidFill>
                  <a:srgbClr val="002060"/>
                </a:solidFill>
                <a:latin typeface="Times New Roman"/>
                <a:ea typeface="Calibri"/>
              </a:rPr>
              <a:t>– давлат ва жамият ҳаётидаги машҳур саналар ва воқеалар муносабати билан чоп этилади;</a:t>
            </a:r>
            <a:endParaRPr lang="ru-RU" sz="2800" dirty="0">
              <a:solidFill>
                <a:srgbClr val="002060"/>
              </a:solidFill>
              <a:latin typeface="Times New Roman" pitchFamily="18" charset="0"/>
              <a:cs typeface="Times New Roman" pitchFamily="18" charset="0"/>
            </a:endParaRPr>
          </a:p>
        </p:txBody>
      </p:sp>
      <p:sp>
        <p:nvSpPr>
          <p:cNvPr id="7" name="Скругленный прямоугольник 6"/>
          <p:cNvSpPr/>
          <p:nvPr/>
        </p:nvSpPr>
        <p:spPr>
          <a:xfrm>
            <a:off x="179512" y="2820783"/>
            <a:ext cx="8856984" cy="1440160"/>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uz-Cyrl-UZ" sz="2800" dirty="0">
              <a:effectLst/>
              <a:latin typeface="Times New Roman"/>
              <a:ea typeface="Calibri"/>
            </a:endParaRPr>
          </a:p>
          <a:p>
            <a:pPr algn="ctr" eaLnBrk="1" fontAlgn="base" hangingPunct="1">
              <a:spcBef>
                <a:spcPct val="0"/>
              </a:spcBef>
              <a:spcAft>
                <a:spcPct val="0"/>
              </a:spcAft>
            </a:pPr>
            <a:r>
              <a:rPr lang="uz-Cyrl-UZ" sz="2800" dirty="0">
                <a:solidFill>
                  <a:srgbClr val="002060"/>
                </a:solidFill>
                <a:effectLst/>
                <a:latin typeface="Times New Roman"/>
                <a:ea typeface="Calibri"/>
              </a:rPr>
              <a:t>тарғиботга оид </a:t>
            </a:r>
            <a:r>
              <a:rPr lang="uz-Cyrl-UZ" sz="2800" dirty="0">
                <a:solidFill>
                  <a:srgbClr val="002060"/>
                </a:solidFill>
                <a:latin typeface="Times New Roman"/>
                <a:ea typeface="Calibri"/>
              </a:rPr>
              <a:t>–  у ёки бу ғояларни илгари суриш, улар-ни амалга оширилиш  истиқболларини очиб беради;</a:t>
            </a:r>
            <a:r>
              <a:rPr lang="uz-Cyrl-UZ" sz="2800" dirty="0">
                <a:solidFill>
                  <a:srgbClr val="002060"/>
                </a:solidFill>
                <a:effectLst/>
                <a:latin typeface="Times New Roman"/>
                <a:ea typeface="Calibri"/>
              </a:rPr>
              <a:t> </a:t>
            </a:r>
            <a:endParaRPr lang="ru-RU" sz="2800" dirty="0">
              <a:solidFill>
                <a:srgbClr val="002060"/>
              </a:solidFill>
              <a:latin typeface="Times New Roman" pitchFamily="18" charset="0"/>
              <a:cs typeface="Times New Roman" pitchFamily="18" charset="0"/>
            </a:endParaRPr>
          </a:p>
        </p:txBody>
      </p:sp>
      <p:sp>
        <p:nvSpPr>
          <p:cNvPr id="9" name="Скругленный прямоугольник 8"/>
          <p:cNvSpPr/>
          <p:nvPr/>
        </p:nvSpPr>
        <p:spPr>
          <a:xfrm>
            <a:off x="143508" y="4800505"/>
            <a:ext cx="8856984" cy="880139"/>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800" dirty="0">
                <a:solidFill>
                  <a:srgbClr val="002060"/>
                </a:solidFill>
                <a:effectLst/>
                <a:latin typeface="Times New Roman"/>
                <a:ea typeface="Calibri"/>
              </a:rPr>
              <a:t>тезкор </a:t>
            </a:r>
            <a:r>
              <a:rPr lang="uz-Cyrl-UZ" sz="2800" dirty="0">
                <a:solidFill>
                  <a:srgbClr val="002060"/>
                </a:solidFill>
                <a:latin typeface="Times New Roman"/>
                <a:ea typeface="Calibri"/>
              </a:rPr>
              <a:t>– бугунги куннинг бирмунча долзарб бўлган сиёсий ёки ижтимоий вазифаларини ўзида акс эттиради.</a:t>
            </a:r>
            <a:endParaRPr lang="ru-RU" sz="2800" dirty="0">
              <a:solidFill>
                <a:srgbClr val="002060"/>
              </a:solidFill>
              <a:latin typeface="Times New Roman" pitchFamily="18" charset="0"/>
              <a:cs typeface="Times New Roman" pitchFamily="18" charset="0"/>
            </a:endParaRPr>
          </a:p>
        </p:txBody>
      </p:sp>
      <p:sp>
        <p:nvSpPr>
          <p:cNvPr id="11" name="Стрелка вниз 10"/>
          <p:cNvSpPr/>
          <p:nvPr/>
        </p:nvSpPr>
        <p:spPr>
          <a:xfrm>
            <a:off x="4566547" y="785163"/>
            <a:ext cx="288032" cy="576064"/>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3" name="Стрелка вниз 12"/>
          <p:cNvSpPr/>
          <p:nvPr/>
        </p:nvSpPr>
        <p:spPr>
          <a:xfrm>
            <a:off x="4572000" y="2436930"/>
            <a:ext cx="288032" cy="488013"/>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4" name="Стрелка вниз 13"/>
          <p:cNvSpPr/>
          <p:nvPr/>
        </p:nvSpPr>
        <p:spPr>
          <a:xfrm>
            <a:off x="4531378" y="4250293"/>
            <a:ext cx="288032" cy="63203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628366941"/>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53"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3500"/>
                            </p:stCondLst>
                            <p:childTnLst>
                              <p:par>
                                <p:cTn id="15" presetID="6" presetClass="entr" presetSubtype="3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out)">
                                      <p:cBhvr>
                                        <p:cTn id="17" dur="3000"/>
                                        <p:tgtEl>
                                          <p:spTgt spid="6"/>
                                        </p:tgtEl>
                                      </p:cBhvr>
                                    </p:animEffect>
                                  </p:childTnLst>
                                </p:cTn>
                              </p:par>
                            </p:childTnLst>
                          </p:cTn>
                        </p:par>
                        <p:par>
                          <p:cTn id="18" fill="hold">
                            <p:stCondLst>
                              <p:cond delay="6500"/>
                            </p:stCondLst>
                            <p:childTnLst>
                              <p:par>
                                <p:cTn id="19" presetID="53" presetClass="entr" presetSubtype="16"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childTnLst>
                          </p:cTn>
                        </p:par>
                        <p:par>
                          <p:cTn id="24" fill="hold">
                            <p:stCondLst>
                              <p:cond delay="7000"/>
                            </p:stCondLst>
                            <p:childTnLst>
                              <p:par>
                                <p:cTn id="25" presetID="6" presetClass="entr" presetSubtype="32"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out)">
                                      <p:cBhvr>
                                        <p:cTn id="27" dur="3000"/>
                                        <p:tgtEl>
                                          <p:spTgt spid="7"/>
                                        </p:tgtEl>
                                      </p:cBhvr>
                                    </p:animEffect>
                                  </p:childTnLst>
                                </p:cTn>
                              </p:par>
                            </p:childTnLst>
                          </p:cTn>
                        </p:par>
                        <p:par>
                          <p:cTn id="28" fill="hold">
                            <p:stCondLst>
                              <p:cond delay="10000"/>
                            </p:stCondLst>
                            <p:childTnLst>
                              <p:par>
                                <p:cTn id="29" presetID="53" presetClass="entr" presetSubtype="16"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par>
                          <p:cTn id="34" fill="hold">
                            <p:stCondLst>
                              <p:cond delay="10500"/>
                            </p:stCondLst>
                            <p:childTnLst>
                              <p:par>
                                <p:cTn id="35" presetID="6" presetClass="entr" presetSubtype="32"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circle(out)">
                                      <p:cBhvr>
                                        <p:cTn id="37"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260648"/>
            <a:ext cx="8856984" cy="504056"/>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400" b="1" dirty="0">
                <a:solidFill>
                  <a:srgbClr val="002060"/>
                </a:solidFill>
                <a:latin typeface="Times New Roman"/>
                <a:ea typeface="Calibri"/>
              </a:rPr>
              <a:t>АХБОРОТ БЕРУВЧИ МАҚОЛАЛАР</a:t>
            </a:r>
            <a:r>
              <a:rPr lang="uz-Cyrl-UZ" sz="2400" b="1" dirty="0">
                <a:solidFill>
                  <a:srgbClr val="002060"/>
                </a:solidFill>
                <a:latin typeface="Times New Roman" pitchFamily="18" charset="0"/>
                <a:cs typeface="Calibri" pitchFamily="34" charset="0"/>
              </a:rPr>
              <a:t>:</a:t>
            </a:r>
            <a:endParaRPr lang="ru-RU" sz="2400" b="1" dirty="0">
              <a:solidFill>
                <a:srgbClr val="002060"/>
              </a:solidFill>
              <a:latin typeface="Times New Roman" pitchFamily="18" charset="0"/>
              <a:cs typeface="Times New Roman" pitchFamily="18" charset="0"/>
            </a:endParaRPr>
          </a:p>
        </p:txBody>
      </p:sp>
      <p:sp>
        <p:nvSpPr>
          <p:cNvPr id="6" name="Скругленный прямоугольник 5"/>
          <p:cNvSpPr/>
          <p:nvPr/>
        </p:nvSpPr>
        <p:spPr>
          <a:xfrm>
            <a:off x="179512" y="1324724"/>
            <a:ext cx="8856984" cy="2680340"/>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base" hangingPunct="1">
              <a:spcBef>
                <a:spcPct val="0"/>
              </a:spcBef>
              <a:spcAft>
                <a:spcPct val="0"/>
              </a:spcAft>
            </a:pPr>
            <a:r>
              <a:rPr lang="uz-Cyrl-UZ" sz="2400" dirty="0">
                <a:solidFill>
                  <a:srgbClr val="002060"/>
                </a:solidFill>
                <a:latin typeface="Times New Roman"/>
                <a:ea typeface="Calibri"/>
              </a:rPr>
              <a:t>     Ахборот берувчи - муайян воқеани баён этувчи мақолаларда маълумотлар шундай тарзда баён этиладики, унга кўра ўқувчи юз берган воқеа ёки ҳолатлар бўйича тўлиқ, шунингдек ушбу воқеа ёки ҳолатларнинг таркибий қисмлари, айрим белгилари ҳақида тушунча ва тасаввурга эга бўлиши керак.</a:t>
            </a:r>
            <a:endParaRPr lang="ru-RU" sz="2400" dirty="0">
              <a:solidFill>
                <a:srgbClr val="002060"/>
              </a:solidFill>
              <a:latin typeface="Times New Roman" pitchFamily="18" charset="0"/>
              <a:cs typeface="Times New Roman" pitchFamily="18" charset="0"/>
            </a:endParaRPr>
          </a:p>
        </p:txBody>
      </p:sp>
      <p:sp>
        <p:nvSpPr>
          <p:cNvPr id="11" name="Стрелка вниз 10"/>
          <p:cNvSpPr/>
          <p:nvPr/>
        </p:nvSpPr>
        <p:spPr>
          <a:xfrm>
            <a:off x="4445907" y="764704"/>
            <a:ext cx="288032" cy="576064"/>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310690318"/>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53"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3500"/>
                            </p:stCondLst>
                            <p:childTnLst>
                              <p:par>
                                <p:cTn id="15" presetID="6" presetClass="entr" presetSubtype="3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out)">
                                      <p:cBhvr>
                                        <p:cTn id="1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260648"/>
            <a:ext cx="8856984" cy="504056"/>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400" b="1" dirty="0">
                <a:solidFill>
                  <a:srgbClr val="002060"/>
                </a:solidFill>
                <a:latin typeface="Times New Roman"/>
                <a:ea typeface="Calibri"/>
              </a:rPr>
              <a:t>ИЛМИЙ МАҚОЛА</a:t>
            </a:r>
            <a:r>
              <a:rPr lang="uz-Cyrl-UZ" sz="2400" b="1" dirty="0">
                <a:solidFill>
                  <a:srgbClr val="002060"/>
                </a:solidFill>
                <a:latin typeface="Times New Roman" pitchFamily="18" charset="0"/>
                <a:cs typeface="Calibri" pitchFamily="34" charset="0"/>
              </a:rPr>
              <a:t>:</a:t>
            </a:r>
            <a:endParaRPr lang="ru-RU" sz="2400" b="1" dirty="0">
              <a:solidFill>
                <a:srgbClr val="002060"/>
              </a:solidFill>
              <a:latin typeface="Times New Roman" pitchFamily="18" charset="0"/>
              <a:cs typeface="Times New Roman" pitchFamily="18" charset="0"/>
            </a:endParaRPr>
          </a:p>
        </p:txBody>
      </p:sp>
      <p:sp>
        <p:nvSpPr>
          <p:cNvPr id="6" name="Скругленный прямоугольник 5"/>
          <p:cNvSpPr/>
          <p:nvPr/>
        </p:nvSpPr>
        <p:spPr>
          <a:xfrm>
            <a:off x="179512" y="1324724"/>
            <a:ext cx="8856984" cy="4984596"/>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400" b="1" dirty="0">
                <a:solidFill>
                  <a:srgbClr val="000000"/>
                </a:solidFill>
                <a:latin typeface="Times New Roman"/>
                <a:ea typeface="Calibri"/>
                <a:cs typeface="Times New Roman"/>
              </a:rPr>
              <a:t>       </a:t>
            </a:r>
            <a:r>
              <a:rPr lang="uz-Cyrl-UZ" sz="2400" b="1" dirty="0">
                <a:solidFill>
                  <a:srgbClr val="002060"/>
                </a:solidFill>
                <a:latin typeface="Times New Roman"/>
                <a:ea typeface="Calibri"/>
                <a:cs typeface="Times New Roman"/>
              </a:rPr>
              <a:t>Илмий мақола</a:t>
            </a:r>
            <a:r>
              <a:rPr lang="ru-RU" sz="2400" b="1" dirty="0">
                <a:solidFill>
                  <a:srgbClr val="002060"/>
                </a:solidFill>
                <a:latin typeface="Times New Roman"/>
                <a:ea typeface="Calibri"/>
                <a:cs typeface="Times New Roman"/>
              </a:rPr>
              <a:t> </a:t>
            </a:r>
            <a:r>
              <a:rPr lang="ru-RU" sz="2400" dirty="0">
                <a:solidFill>
                  <a:srgbClr val="002060"/>
                </a:solidFill>
                <a:latin typeface="Times New Roman"/>
                <a:ea typeface="Calibri"/>
                <a:cs typeface="Times New Roman"/>
              </a:rPr>
              <a:t>– </a:t>
            </a:r>
            <a:r>
              <a:rPr lang="uz-Cyrl-UZ" sz="2400" dirty="0">
                <a:solidFill>
                  <a:srgbClr val="002060"/>
                </a:solidFill>
                <a:latin typeface="Times New Roman"/>
                <a:ea typeface="Calibri"/>
                <a:cs typeface="Times New Roman"/>
              </a:rPr>
              <a:t>тадқиқотчи томонидан диссертация тадқиқотини бажариш орқали ҳал этиладиган муаммолар (вазифалар) доирасига кирадиган аниқ масалаларнинг ечимига бағишланган яхлит ва мантиқий тугалланган асар ҳисобланади.</a:t>
            </a:r>
            <a:endParaRPr lang="ru-RU" sz="2400" dirty="0">
              <a:solidFill>
                <a:srgbClr val="002060"/>
              </a:solidFill>
              <a:latin typeface="Calibri"/>
              <a:ea typeface="Calibri"/>
              <a:cs typeface="Times New Roman"/>
            </a:endParaRPr>
          </a:p>
          <a:p>
            <a:pPr algn="just"/>
            <a:r>
              <a:rPr lang="uz-Cyrl-UZ" sz="2400" dirty="0">
                <a:solidFill>
                  <a:srgbClr val="002060"/>
                </a:solidFill>
                <a:latin typeface="Times New Roman"/>
                <a:ea typeface="Calibri"/>
              </a:rPr>
              <a:t>      Илмий мақолалар орқали диссертант тадқиқ этилаётган мавзунинг асосий мазмун-моҳиятини очиб бериши ва унинг томонидан илгари сурилаётган муҳим аҳамият касб этадиган натижалар исботланиши талаб этилади.</a:t>
            </a:r>
          </a:p>
        </p:txBody>
      </p:sp>
      <p:sp>
        <p:nvSpPr>
          <p:cNvPr id="11" name="Стрелка вниз 10"/>
          <p:cNvSpPr/>
          <p:nvPr/>
        </p:nvSpPr>
        <p:spPr>
          <a:xfrm>
            <a:off x="4445907" y="764704"/>
            <a:ext cx="288032" cy="576064"/>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53864177"/>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53"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3500"/>
                            </p:stCondLst>
                            <p:childTnLst>
                              <p:par>
                                <p:cTn id="15" presetID="6" presetClass="entr" presetSubtype="3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out)">
                                      <p:cBhvr>
                                        <p:cTn id="1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79512" y="116632"/>
            <a:ext cx="8856984" cy="504056"/>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uz-Cyrl-UZ" sz="2400" b="1" dirty="0">
                <a:solidFill>
                  <a:srgbClr val="002060"/>
                </a:solidFill>
                <a:latin typeface="Times New Roman"/>
                <a:ea typeface="Calibri"/>
              </a:rPr>
              <a:t>ТЕЗИСЛАР</a:t>
            </a:r>
            <a:r>
              <a:rPr lang="uz-Cyrl-UZ" sz="2400" b="1" dirty="0">
                <a:solidFill>
                  <a:srgbClr val="002060"/>
                </a:solidFill>
                <a:latin typeface="Times New Roman" pitchFamily="18" charset="0"/>
                <a:cs typeface="Calibri" pitchFamily="34" charset="0"/>
              </a:rPr>
              <a:t>:</a:t>
            </a:r>
            <a:endParaRPr lang="ru-RU" sz="2400" b="1" dirty="0">
              <a:solidFill>
                <a:srgbClr val="002060"/>
              </a:solidFill>
              <a:latin typeface="Times New Roman" pitchFamily="18" charset="0"/>
              <a:cs typeface="Times New Roman" pitchFamily="18" charset="0"/>
            </a:endParaRPr>
          </a:p>
        </p:txBody>
      </p:sp>
      <p:sp>
        <p:nvSpPr>
          <p:cNvPr id="6" name="Скругленный прямоугольник 5"/>
          <p:cNvSpPr/>
          <p:nvPr/>
        </p:nvSpPr>
        <p:spPr>
          <a:xfrm>
            <a:off x="179512" y="1052736"/>
            <a:ext cx="8856984" cy="3456384"/>
          </a:xfrm>
          <a:prstGeom prst="roundRect">
            <a:avLst>
              <a:gd name="adj" fmla="val 0"/>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0"/>
              </a:spcAft>
            </a:pPr>
            <a:r>
              <a:rPr lang="uz-Cyrl-UZ" sz="2400" dirty="0">
                <a:solidFill>
                  <a:srgbClr val="002060"/>
                </a:solidFill>
                <a:latin typeface="Times New Roman"/>
                <a:ea typeface="Calibri"/>
              </a:rPr>
              <a:t>    </a:t>
            </a:r>
            <a:r>
              <a:rPr lang="uz-Cyrl-UZ" sz="2400" b="1" dirty="0">
                <a:solidFill>
                  <a:srgbClr val="002060"/>
                </a:solidFill>
                <a:latin typeface="Times New Roman"/>
                <a:ea typeface="Calibri"/>
              </a:rPr>
              <a:t>Тезислар </a:t>
            </a:r>
            <a:r>
              <a:rPr lang="uz-Cyrl-UZ" sz="2400" dirty="0">
                <a:solidFill>
                  <a:srgbClr val="002060"/>
                </a:solidFill>
                <a:latin typeface="Times New Roman"/>
                <a:ea typeface="Calibri"/>
              </a:rPr>
              <a:t>– бу қисқа ифодаланган кўринишдаги  илмий ишнинг асосий ғояси ҳисобланади. Тезисларда илмий маърузаларнинг, маълумотларнинг, қисқача илмий текстларнинг асосий ҳолатлари баён этилиб, унда тадқиқот ишининг асосий натижалари, шунингдек ушбу натижаларни қўлга киритишнинг услублари (йўллари ва воситалари) ўз ифодасини топиши мумкин.</a:t>
            </a:r>
            <a:endParaRPr lang="ru-RU" sz="2400" dirty="0">
              <a:solidFill>
                <a:srgbClr val="002060"/>
              </a:solidFill>
              <a:effectLst/>
              <a:latin typeface="Calibri"/>
              <a:ea typeface="Calibri"/>
              <a:cs typeface="Times New Roman"/>
            </a:endParaRPr>
          </a:p>
        </p:txBody>
      </p:sp>
      <p:sp>
        <p:nvSpPr>
          <p:cNvPr id="11" name="Стрелка вниз 10"/>
          <p:cNvSpPr/>
          <p:nvPr/>
        </p:nvSpPr>
        <p:spPr>
          <a:xfrm>
            <a:off x="4445907" y="620688"/>
            <a:ext cx="288032" cy="43204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313603825"/>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3000"/>
                                        <p:tgtEl>
                                          <p:spTgt spid="4"/>
                                        </p:tgtEl>
                                      </p:cBhvr>
                                    </p:animEffect>
                                  </p:childTnLst>
                                </p:cTn>
                              </p:par>
                            </p:childTnLst>
                          </p:cTn>
                        </p:par>
                        <p:par>
                          <p:cTn id="8" fill="hold">
                            <p:stCondLst>
                              <p:cond delay="3000"/>
                            </p:stCondLst>
                            <p:childTnLst>
                              <p:par>
                                <p:cTn id="9" presetID="53"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3500"/>
                            </p:stCondLst>
                            <p:childTnLst>
                              <p:par>
                                <p:cTn id="15" presetID="6" presetClass="entr" presetSubtype="3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out)">
                                      <p:cBhvr>
                                        <p:cTn id="1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290</TotalTime>
  <Words>1280</Words>
  <Application>Microsoft Office PowerPoint</Application>
  <PresentationFormat>Экран (4:3)</PresentationFormat>
  <Paragraphs>102</Paragraphs>
  <Slides>28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28</vt:i4>
      </vt:variant>
    </vt:vector>
  </HeadingPairs>
  <TitlesOfParts>
    <vt:vector size="34" baseType="lpstr">
      <vt:lpstr>Arial</vt:lpstr>
      <vt:lpstr>Calibri</vt:lpstr>
      <vt:lpstr>Calibri Light</vt:lpstr>
      <vt:lpstr>Symbol</vt:lpstr>
      <vt:lpstr>Times New Roman</vt:lpstr>
      <vt:lpstr>Ретро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Ilhom Xalimov</cp:lastModifiedBy>
  <cp:revision>33</cp:revision>
  <dcterms:created xsi:type="dcterms:W3CDTF">2012-02-01T06:38:27Z</dcterms:created>
  <dcterms:modified xsi:type="dcterms:W3CDTF">2021-12-07T12:58:50Z</dcterms:modified>
</cp:coreProperties>
</file>